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67" r:id="rId2"/>
    <p:sldId id="279" r:id="rId3"/>
    <p:sldId id="280" r:id="rId4"/>
    <p:sldId id="281" r:id="rId5"/>
    <p:sldId id="282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8" r:id="rId14"/>
    <p:sldId id="297" r:id="rId15"/>
    <p:sldId id="299" r:id="rId16"/>
    <p:sldId id="300" r:id="rId17"/>
    <p:sldId id="301" r:id="rId18"/>
    <p:sldId id="302" r:id="rId19"/>
    <p:sldId id="258" r:id="rId20"/>
    <p:sldId id="260" r:id="rId21"/>
    <p:sldId id="261" r:id="rId22"/>
    <p:sldId id="263" r:id="rId23"/>
    <p:sldId id="264" r:id="rId24"/>
    <p:sldId id="262" r:id="rId25"/>
    <p:sldId id="269" r:id="rId26"/>
    <p:sldId id="265" r:id="rId27"/>
    <p:sldId id="266" r:id="rId28"/>
    <p:sldId id="271" r:id="rId29"/>
    <p:sldId id="272" r:id="rId30"/>
    <p:sldId id="273" r:id="rId31"/>
    <p:sldId id="275" r:id="rId32"/>
    <p:sldId id="274" r:id="rId33"/>
    <p:sldId id="276" r:id="rId34"/>
    <p:sldId id="277" r:id="rId35"/>
    <p:sldId id="278" r:id="rId3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919"/>
    <a:srgbClr val="B8B2AC"/>
    <a:srgbClr val="F3F2F1"/>
    <a:srgbClr val="F2F2F2"/>
    <a:srgbClr val="000000"/>
    <a:srgbClr val="005024"/>
    <a:srgbClr val="FFFFFF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80" autoAdjust="0"/>
    <p:restoredTop sz="96433" autoAdjust="0"/>
  </p:normalViewPr>
  <p:slideViewPr>
    <p:cSldViewPr snapToGrid="0" showGuides="1">
      <p:cViewPr varScale="1">
        <p:scale>
          <a:sx n="103" d="100"/>
          <a:sy n="103" d="100"/>
        </p:scale>
        <p:origin x="77" y="442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Red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Blad1!$A$2:$A$7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Blad1!$B$2:$B$7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3.5</c:v>
                </c:pt>
                <c:pt idx="5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B6-BC45-AB58-9F6CED67881A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Grey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Blad1!$A$2:$A$7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Blad1!$C$2:$C$7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1.8</c:v>
                </c:pt>
                <c:pt idx="5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B6-BC45-AB58-9F6CED67881A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Blue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Blad1!$A$2:$A$7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Blad1!$D$2:$D$7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B6-BC45-AB58-9F6CED678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6645600"/>
        <c:axId val="231874448"/>
      </c:lineChart>
      <c:catAx>
        <c:axId val="22664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31874448"/>
        <c:crosses val="autoZero"/>
        <c:auto val="1"/>
        <c:lblAlgn val="ctr"/>
        <c:lblOffset val="100"/>
        <c:noMultiLvlLbl val="0"/>
      </c:catAx>
      <c:valAx>
        <c:axId val="23187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2664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1A-1441-B70E-3AFE7A3473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1A-1441-B70E-3AFE7A3473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1A-1441-B70E-3AFE7A3473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11A-1441-B70E-3AFE7A34736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11A-1441-B70E-3AFE7A34736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11A-1441-B70E-3AFE7A347365}"/>
              </c:ext>
            </c:extLst>
          </c:dPt>
          <c:cat>
            <c:numRef>
              <c:f>Blad1!$A$2:$A$7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Blad1!$B$2:$B$7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10</c:v>
                </c:pt>
                <c:pt idx="3">
                  <c:v>10</c:v>
                </c:pt>
                <c:pt idx="4">
                  <c:v>20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11A-1441-B70E-3AFE7A347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965987294427338E-2"/>
          <c:y val="4.9617094234188468E-2"/>
          <c:w val="0.58384123656109554"/>
          <c:h val="0.83462979425958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10-2F45-AEEB-3C68844577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319024704"/>
        <c:axId val="319025096"/>
      </c:barChart>
      <c:catAx>
        <c:axId val="31902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319025096"/>
        <c:crosses val="autoZero"/>
        <c:auto val="1"/>
        <c:lblAlgn val="ctr"/>
        <c:lblOffset val="100"/>
        <c:noMultiLvlLbl val="0"/>
      </c:catAx>
      <c:valAx>
        <c:axId val="319025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319024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965987294427338E-2"/>
          <c:y val="4.9617094234188468E-2"/>
          <c:w val="0.58384123656109554"/>
          <c:h val="0.83462979425958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5B-F947-A014-F8042CCDCC79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Grey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Blad1!$C$2:$C$5</c:f>
              <c:numCache>
                <c:formatCode>General</c:formatCode>
                <c:ptCount val="4"/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5B-F947-A014-F8042CCDCC79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Blue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Blad1!$D$2:$D$5</c:f>
              <c:numCache>
                <c:formatCode>General</c:formatCode>
                <c:ptCount val="4"/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5B-F947-A014-F8042CCDCC79}"/>
            </c:ext>
          </c:extLst>
        </c:ser>
        <c:ser>
          <c:idx val="3"/>
          <c:order val="3"/>
          <c:tx>
            <c:strRef>
              <c:f>Blad1!$E$1</c:f>
              <c:strCache>
                <c:ptCount val="1"/>
                <c:pt idx="0">
                  <c:v>Yellow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Blad1!$E$2:$E$5</c:f>
              <c:numCache>
                <c:formatCode>General</c:formatCode>
                <c:ptCount val="4"/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5B-F947-A014-F8042CCDC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319025880"/>
        <c:axId val="319026272"/>
      </c:barChart>
      <c:catAx>
        <c:axId val="319025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319026272"/>
        <c:crosses val="autoZero"/>
        <c:auto val="1"/>
        <c:lblAlgn val="ctr"/>
        <c:lblOffset val="100"/>
        <c:noMultiLvlLbl val="0"/>
      </c:catAx>
      <c:valAx>
        <c:axId val="319026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319025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68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61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1039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077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921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934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993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455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639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99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10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421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599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12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540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995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388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9766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93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0955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420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732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099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707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85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17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Scheduling of metal production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Scheduling of metal production</a:t>
            </a:r>
          </a:p>
        </p:txBody>
      </p:sp>
      <p:sp>
        <p:nvSpPr>
          <p:cNvPr id="15" name="Ondertitel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Modelling week, November 10, 2023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>
          <a:xfrm>
            <a:off x="0" y="3447627"/>
            <a:ext cx="9143999" cy="1119611"/>
          </a:xfrm>
        </p:spPr>
        <p:txBody>
          <a:bodyPr/>
          <a:lstStyle/>
          <a:p>
            <a:r>
              <a:rPr lang="en-GB" dirty="0"/>
              <a:t>Koen van den Berk</a:t>
            </a:r>
          </a:p>
          <a:p>
            <a:r>
              <a:rPr lang="en-GB" dirty="0"/>
              <a:t>Kees Boerlage</a:t>
            </a:r>
          </a:p>
          <a:p>
            <a:r>
              <a:rPr lang="en-GB" dirty="0"/>
              <a:t>Pieter Jacobs</a:t>
            </a:r>
          </a:p>
          <a:p>
            <a:r>
              <a:rPr lang="en-GB" dirty="0"/>
              <a:t>Gijs Pennings</a:t>
            </a:r>
          </a:p>
          <a:p>
            <a:r>
              <a:rPr lang="en-GB" dirty="0"/>
              <a:t>Alexa Vossen</a:t>
            </a: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Department of Mathematics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3567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-52145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80537" y="869553"/>
            <a:ext cx="8182926" cy="2848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jdelijke aanduiding voor inhoud 14">
                <a:extLst>
                  <a:ext uri="{FF2B5EF4-FFF2-40B4-BE49-F238E27FC236}">
                    <a16:creationId xmlns:a16="http://schemas.microsoft.com/office/drawing/2014/main" id="{26D4A785-9698-5EC5-1FD6-33B6AADDF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1222" y="971633"/>
                <a:ext cx="7165975" cy="933367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2" indent="0">
                  <a:buNone/>
                </a:pPr>
                <a:r>
                  <a:rPr lang="en-GB" b="1" dirty="0">
                    <a:sym typeface="Wingdings" panose="05000000000000000000" pitchFamily="2" charset="2"/>
                  </a:rPr>
                  <a:t>Observation: 	</a:t>
                </a:r>
                <a:r>
                  <a:rPr lang="en-GB" dirty="0">
                    <a:sym typeface="Wingdings" panose="05000000000000000000" pitchFamily="2" charset="2"/>
                  </a:rPr>
                  <a:t>No matter how we schedule machine C, we can schedule </a:t>
                </a:r>
                <a:endParaRPr lang="en-GB" b="1" dirty="0">
                  <a:sym typeface="Wingdings" panose="05000000000000000000" pitchFamily="2" charset="2"/>
                </a:endParaRPr>
              </a:p>
              <a:p>
                <a:pPr marL="0" lvl="2" indent="0">
                  <a:buNone/>
                </a:pPr>
                <a:r>
                  <a:rPr lang="en-GB" b="1" dirty="0">
                    <a:sym typeface="Wingdings" panose="05000000000000000000" pitchFamily="2" charset="2"/>
                  </a:rPr>
                  <a:t>		</a:t>
                </a:r>
                <a:r>
                  <a:rPr lang="en-GB" dirty="0">
                    <a:sym typeface="Wingdings" panose="05000000000000000000" pitchFamily="2" charset="2"/>
                  </a:rPr>
                  <a:t>because duration A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 </m:t>
                    </m:r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duration C and duration B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 </m:t>
                    </m:r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duration C</a:t>
                </a:r>
              </a:p>
              <a:p>
                <a:pPr marL="0" lvl="2" indent="0">
                  <a:lnSpc>
                    <a:spcPct val="150000"/>
                  </a:lnSpc>
                  <a:buNone/>
                </a:pPr>
                <a:r>
                  <a:rPr lang="en-GB" sz="1400" i="1" dirty="0">
                    <a:sym typeface="Wingdings" panose="05000000000000000000" pitchFamily="2" charset="2"/>
                  </a:rPr>
                  <a:t>Note: not exactly, due to the first order, machine C can only start </a:t>
                </a:r>
                <a:r>
                  <a:rPr lang="en-GB" sz="1400" dirty="0">
                    <a:sym typeface="Wingdings" panose="05000000000000000000" pitchFamily="2" charset="2"/>
                  </a:rPr>
                  <a:t>slightly</a:t>
                </a:r>
                <a:r>
                  <a:rPr lang="en-GB" sz="1400" i="1" dirty="0">
                    <a:sym typeface="Wingdings" panose="05000000000000000000" pitchFamily="2" charset="2"/>
                  </a:rPr>
                  <a:t> later</a:t>
                </a:r>
              </a:p>
              <a:p>
                <a:pPr marL="0" lvl="2" indent="0">
                  <a:lnSpc>
                    <a:spcPct val="150000"/>
                  </a:lnSpc>
                  <a:buNone/>
                </a:pPr>
                <a:endParaRPr lang="en-GB" sz="14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Tijdelijke aanduiding voor inhoud 14">
                <a:extLst>
                  <a:ext uri="{FF2B5EF4-FFF2-40B4-BE49-F238E27FC236}">
                    <a16:creationId xmlns:a16="http://schemas.microsoft.com/office/drawing/2014/main" id="{26D4A785-9698-5EC5-1FD6-33B6AADD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22" y="971633"/>
                <a:ext cx="7165975" cy="933367"/>
              </a:xfrm>
              <a:prstGeom prst="rect">
                <a:avLst/>
              </a:prstGeom>
              <a:blipFill>
                <a:blip r:embed="rId3"/>
                <a:stretch>
                  <a:fillRect l="-510" t="-1948" b="-12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D934E50-9325-3F2C-8310-9D7568857A7F}"/>
              </a:ext>
            </a:extLst>
          </p:cNvPr>
          <p:cNvSpPr txBox="1"/>
          <p:nvPr/>
        </p:nvSpPr>
        <p:spPr>
          <a:xfrm>
            <a:off x="758822" y="2012644"/>
            <a:ext cx="8019418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lnSpc>
                <a:spcPct val="150000"/>
              </a:lnSpc>
              <a:buNone/>
            </a:pPr>
            <a:r>
              <a:rPr lang="en-GB" sz="1600" b="1" dirty="0">
                <a:sym typeface="Wingdings" panose="05000000000000000000" pitchFamily="2" charset="2"/>
              </a:rPr>
              <a:t>Idea: Minimize metal switching, look only at machine C, short metal types first 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ym typeface="Wingdings" panose="05000000000000000000" pitchFamily="2" charset="2"/>
              </a:rPr>
              <a:t>Step 1: </a:t>
            </a:r>
            <a:r>
              <a:rPr lang="en-GB" sz="1600" dirty="0">
                <a:sym typeface="Wingdings" panose="05000000000000000000" pitchFamily="2" charset="2"/>
              </a:rPr>
              <a:t>Take all orders before First Deadline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ym typeface="Wingdings" panose="05000000000000000000" pitchFamily="2" charset="2"/>
              </a:rPr>
              <a:t>Step 2</a:t>
            </a:r>
            <a:r>
              <a:rPr lang="en-GB" sz="1600" dirty="0">
                <a:sym typeface="Wingdings" panose="05000000000000000000" pitchFamily="2" charset="2"/>
              </a:rPr>
              <a:t>: Order the metal types by duration on machine C, ascending order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ym typeface="Wingdings" panose="05000000000000000000" pitchFamily="2" charset="2"/>
              </a:rPr>
              <a:t>Step 3:</a:t>
            </a:r>
            <a:r>
              <a:rPr lang="en-GB" sz="1600" dirty="0">
                <a:sym typeface="Wingdings" panose="05000000000000000000" pitchFamily="2" charset="2"/>
              </a:rPr>
              <a:t> On machine C, plan first metal type back-to-back, then second metal type, then third</a:t>
            </a:r>
            <a:endParaRPr lang="en-GB" sz="1600" i="1" dirty="0">
              <a:sym typeface="Wingdings" panose="05000000000000000000" pitchFamily="2" charset="2"/>
            </a:endParaRP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ym typeface="Wingdings" panose="05000000000000000000" pitchFamily="2" charset="2"/>
              </a:rPr>
              <a:t>Step 4: </a:t>
            </a:r>
            <a:r>
              <a:rPr lang="en-GB" sz="1600" dirty="0">
                <a:sym typeface="Wingdings" panose="05000000000000000000" pitchFamily="2" charset="2"/>
              </a:rPr>
              <a:t>Fill up machine A and B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ym typeface="Wingdings" panose="05000000000000000000" pitchFamily="2" charset="2"/>
              </a:rPr>
              <a:t>Repeat </a:t>
            </a:r>
            <a:r>
              <a:rPr lang="en-GB" sz="1600" dirty="0">
                <a:sym typeface="Wingdings" panose="05000000000000000000" pitchFamily="2" charset="2"/>
              </a:rPr>
              <a:t>for Second Deadline</a:t>
            </a:r>
          </a:p>
        </p:txBody>
      </p:sp>
    </p:spTree>
    <p:extLst>
      <p:ext uri="{BB962C8B-B14F-4D97-AF65-F5344CB8AC3E}">
        <p14:creationId xmlns:p14="http://schemas.microsoft.com/office/powerpoint/2010/main" val="3173687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Scheduling of metal production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-52145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80537" y="869553"/>
            <a:ext cx="8182926" cy="22897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E50-9325-3F2C-8310-9D7568857A7F}"/>
              </a:ext>
            </a:extLst>
          </p:cNvPr>
          <p:cNvSpPr txBox="1"/>
          <p:nvPr/>
        </p:nvSpPr>
        <p:spPr>
          <a:xfrm>
            <a:off x="758822" y="838183"/>
            <a:ext cx="8019418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lnSpc>
                <a:spcPct val="150000"/>
              </a:lnSpc>
              <a:buNone/>
            </a:pPr>
            <a:r>
              <a:rPr lang="en-GB" sz="1600" b="1" dirty="0">
                <a:solidFill>
                  <a:srgbClr val="B8B2AC"/>
                </a:solidFill>
                <a:sym typeface="Wingdings" panose="05000000000000000000" pitchFamily="2" charset="2"/>
              </a:rPr>
              <a:t>Idea: Minimize metal switching, look only at machine C, short metal types first 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Step 1: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Take all orders before First Deadline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b="1" i="1" dirty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GB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: Order the metal types by duration on machine C, ascending order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ym typeface="Wingdings" panose="05000000000000000000" pitchFamily="2" charset="2"/>
              </a:rPr>
              <a:t>Step 3:</a:t>
            </a:r>
            <a:r>
              <a:rPr lang="en-GB" sz="1600" dirty="0">
                <a:sym typeface="Wingdings" panose="05000000000000000000" pitchFamily="2" charset="2"/>
              </a:rPr>
              <a:t> On machine C, plan first metal type back-to-back, then second metal type, then third</a:t>
            </a:r>
            <a:endParaRPr lang="en-GB" sz="1600" i="1" dirty="0">
              <a:sym typeface="Wingdings" panose="05000000000000000000" pitchFamily="2" charset="2"/>
            </a:endParaRP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Step 4: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Fill up machine A and B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Repeat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for Second Deadline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06843-32DB-736D-A76E-28F514EB3F4E}"/>
              </a:ext>
            </a:extLst>
          </p:cNvPr>
          <p:cNvSpPr txBox="1"/>
          <p:nvPr/>
        </p:nvSpPr>
        <p:spPr>
          <a:xfrm>
            <a:off x="758822" y="3272488"/>
            <a:ext cx="1005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buNone/>
            </a:pPr>
            <a:r>
              <a:rPr lang="en-GB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Why?</a:t>
            </a:r>
            <a:endParaRPr lang="en-GB" sz="2000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274A7-2539-AF9A-5429-07E9E9573E90}"/>
              </a:ext>
            </a:extLst>
          </p:cNvPr>
          <p:cNvSpPr txBox="1"/>
          <p:nvPr/>
        </p:nvSpPr>
        <p:spPr>
          <a:xfrm>
            <a:off x="4073072" y="3944704"/>
            <a:ext cx="34099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Total lateness: 1 + 3 + 4 = 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F9DEF4-110B-98FE-17F7-EEE9E60FDD66}"/>
              </a:ext>
            </a:extLst>
          </p:cNvPr>
          <p:cNvCxnSpPr>
            <a:cxnSpLocks/>
          </p:cNvCxnSpPr>
          <p:nvPr/>
        </p:nvCxnSpPr>
        <p:spPr>
          <a:xfrm flipH="1">
            <a:off x="4147200" y="3779918"/>
            <a:ext cx="22229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CC2C2E-B95C-B80A-483B-3A802281AC81}"/>
              </a:ext>
            </a:extLst>
          </p:cNvPr>
          <p:cNvCxnSpPr>
            <a:cxnSpLocks/>
          </p:cNvCxnSpPr>
          <p:nvPr/>
        </p:nvCxnSpPr>
        <p:spPr>
          <a:xfrm flipH="1">
            <a:off x="4147200" y="3728057"/>
            <a:ext cx="7680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20B269-70A6-490D-DBB0-1F37FB474A52}"/>
              </a:ext>
            </a:extLst>
          </p:cNvPr>
          <p:cNvGrpSpPr/>
          <p:nvPr/>
        </p:nvGrpSpPr>
        <p:grpSpPr>
          <a:xfrm>
            <a:off x="1978347" y="3318411"/>
            <a:ext cx="2937304" cy="310225"/>
            <a:chOff x="1978347" y="3318411"/>
            <a:chExt cx="2937304" cy="3102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47956F-9E12-524C-4EF7-0AB5514F04A1}"/>
                </a:ext>
              </a:extLst>
            </p:cNvPr>
            <p:cNvSpPr/>
            <p:nvPr/>
          </p:nvSpPr>
          <p:spPr>
            <a:xfrm>
              <a:off x="3449470" y="3318411"/>
              <a:ext cx="1466181" cy="308264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A6791D-59AD-7E20-B2F8-0B374E6291E4}"/>
                </a:ext>
              </a:extLst>
            </p:cNvPr>
            <p:cNvSpPr/>
            <p:nvPr/>
          </p:nvSpPr>
          <p:spPr>
            <a:xfrm>
              <a:off x="1978347" y="3320372"/>
              <a:ext cx="1466181" cy="30826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C43FA4-7662-B83B-F94F-FE685D88EE5A}"/>
              </a:ext>
            </a:extLst>
          </p:cNvPr>
          <p:cNvCxnSpPr>
            <a:cxnSpLocks/>
          </p:cNvCxnSpPr>
          <p:nvPr/>
        </p:nvCxnSpPr>
        <p:spPr>
          <a:xfrm flipH="1">
            <a:off x="4147200" y="3838718"/>
            <a:ext cx="29471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64B366-975A-ADDC-1F4A-7E49373FE3FF}"/>
              </a:ext>
            </a:extLst>
          </p:cNvPr>
          <p:cNvGrpSpPr/>
          <p:nvPr/>
        </p:nvGrpSpPr>
        <p:grpSpPr>
          <a:xfrm>
            <a:off x="5637075" y="3321357"/>
            <a:ext cx="1457301" cy="308264"/>
            <a:chOff x="5637075" y="3321357"/>
            <a:chExt cx="1457301" cy="3082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4B135D-5865-BF99-3F20-FC2393FCC627}"/>
                </a:ext>
              </a:extLst>
            </p:cNvPr>
            <p:cNvSpPr/>
            <p:nvPr/>
          </p:nvSpPr>
          <p:spPr>
            <a:xfrm>
              <a:off x="5637075" y="3321357"/>
              <a:ext cx="724212" cy="30826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7A6A10-3DD5-365C-5630-BA1E2C415EDD}"/>
                </a:ext>
              </a:extLst>
            </p:cNvPr>
            <p:cNvSpPr/>
            <p:nvPr/>
          </p:nvSpPr>
          <p:spPr>
            <a:xfrm>
              <a:off x="6370164" y="3321357"/>
              <a:ext cx="724212" cy="30826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42B50AD7-65BF-4AFF-859A-E118AE2B0B94}"/>
              </a:ext>
            </a:extLst>
          </p:cNvPr>
          <p:cNvSpPr/>
          <p:nvPr/>
        </p:nvSpPr>
        <p:spPr>
          <a:xfrm flipH="1">
            <a:off x="4915249" y="3314705"/>
            <a:ext cx="716578" cy="319598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22" name="Picture 6" descr="Checkered flag clipart">
            <a:extLst>
              <a:ext uri="{FF2B5EF4-FFF2-40B4-BE49-F238E27FC236}">
                <a16:creationId xmlns:a16="http://schemas.microsoft.com/office/drawing/2014/main" id="{F6DD6484-92F1-3BCF-BD6F-5A162CBBE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6877">
            <a:off x="4018732" y="2727450"/>
            <a:ext cx="580314" cy="9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0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Scheduling of metal production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-52145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80537" y="869553"/>
            <a:ext cx="8182926" cy="22897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E50-9325-3F2C-8310-9D7568857A7F}"/>
              </a:ext>
            </a:extLst>
          </p:cNvPr>
          <p:cNvSpPr txBox="1"/>
          <p:nvPr/>
        </p:nvSpPr>
        <p:spPr>
          <a:xfrm>
            <a:off x="758822" y="838183"/>
            <a:ext cx="8019418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lnSpc>
                <a:spcPct val="150000"/>
              </a:lnSpc>
              <a:buNone/>
            </a:pPr>
            <a:r>
              <a:rPr lang="en-GB" sz="1600" b="1" dirty="0">
                <a:solidFill>
                  <a:srgbClr val="B8B2AC"/>
                </a:solidFill>
                <a:sym typeface="Wingdings" panose="05000000000000000000" pitchFamily="2" charset="2"/>
              </a:rPr>
              <a:t>Idea: Minimize metal switching, look only at machine C, short metal types first 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Step 1: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Take all orders before First Deadline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b="1" i="1" dirty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GB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: Order the metal types by duration on machine C, ascending order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ym typeface="Wingdings" panose="05000000000000000000" pitchFamily="2" charset="2"/>
              </a:rPr>
              <a:t>Step 3:</a:t>
            </a:r>
            <a:r>
              <a:rPr lang="en-GB" sz="1600" dirty="0">
                <a:sym typeface="Wingdings" panose="05000000000000000000" pitchFamily="2" charset="2"/>
              </a:rPr>
              <a:t> On machine C, plan first metal type back-to-back, then second metal type, then third</a:t>
            </a:r>
            <a:endParaRPr lang="en-GB" sz="1600" i="1" dirty="0">
              <a:sym typeface="Wingdings" panose="05000000000000000000" pitchFamily="2" charset="2"/>
            </a:endParaRP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Step 4: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Fill up machine A and B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Repeat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for Second Deadline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06843-32DB-736D-A76E-28F514EB3F4E}"/>
              </a:ext>
            </a:extLst>
          </p:cNvPr>
          <p:cNvSpPr txBox="1"/>
          <p:nvPr/>
        </p:nvSpPr>
        <p:spPr>
          <a:xfrm>
            <a:off x="758822" y="3272488"/>
            <a:ext cx="1005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buNone/>
            </a:pPr>
            <a:r>
              <a:rPr lang="en-GB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Why?</a:t>
            </a:r>
            <a:endParaRPr lang="en-GB" sz="2000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grpSp>
        <p:nvGrpSpPr>
          <p:cNvPr id="54" name="Group 53" descr="S2">
            <a:extLst>
              <a:ext uri="{FF2B5EF4-FFF2-40B4-BE49-F238E27FC236}">
                <a16:creationId xmlns:a16="http://schemas.microsoft.com/office/drawing/2014/main" id="{4720B269-70A6-490D-DBB0-1F37FB474A52}"/>
              </a:ext>
            </a:extLst>
          </p:cNvPr>
          <p:cNvGrpSpPr/>
          <p:nvPr/>
        </p:nvGrpSpPr>
        <p:grpSpPr>
          <a:xfrm>
            <a:off x="1978347" y="3952395"/>
            <a:ext cx="2937304" cy="310225"/>
            <a:chOff x="1978347" y="3318411"/>
            <a:chExt cx="2937304" cy="3102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47956F-9E12-524C-4EF7-0AB5514F04A1}"/>
                </a:ext>
              </a:extLst>
            </p:cNvPr>
            <p:cNvSpPr/>
            <p:nvPr/>
          </p:nvSpPr>
          <p:spPr>
            <a:xfrm>
              <a:off x="3449470" y="3318411"/>
              <a:ext cx="1466181" cy="308264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A6791D-59AD-7E20-B2F8-0B374E6291E4}"/>
                </a:ext>
              </a:extLst>
            </p:cNvPr>
            <p:cNvSpPr/>
            <p:nvPr/>
          </p:nvSpPr>
          <p:spPr>
            <a:xfrm>
              <a:off x="1978347" y="3320372"/>
              <a:ext cx="1466181" cy="30826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grpSp>
        <p:nvGrpSpPr>
          <p:cNvPr id="53" name="Group 52" descr="S1">
            <a:extLst>
              <a:ext uri="{FF2B5EF4-FFF2-40B4-BE49-F238E27FC236}">
                <a16:creationId xmlns:a16="http://schemas.microsoft.com/office/drawing/2014/main" id="{C064B366-975A-ADDC-1F4A-7E49373FE3FF}"/>
              </a:ext>
            </a:extLst>
          </p:cNvPr>
          <p:cNvGrpSpPr/>
          <p:nvPr/>
        </p:nvGrpSpPr>
        <p:grpSpPr>
          <a:xfrm>
            <a:off x="5637075" y="3321357"/>
            <a:ext cx="1457301" cy="308264"/>
            <a:chOff x="5637075" y="3321357"/>
            <a:chExt cx="1457301" cy="3082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4B135D-5865-BF99-3F20-FC2393FCC627}"/>
                </a:ext>
              </a:extLst>
            </p:cNvPr>
            <p:cNvSpPr/>
            <p:nvPr/>
          </p:nvSpPr>
          <p:spPr>
            <a:xfrm>
              <a:off x="5637075" y="3321357"/>
              <a:ext cx="724212" cy="30826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7A6A10-3DD5-365C-5630-BA1E2C415EDD}"/>
                </a:ext>
              </a:extLst>
            </p:cNvPr>
            <p:cNvSpPr/>
            <p:nvPr/>
          </p:nvSpPr>
          <p:spPr>
            <a:xfrm>
              <a:off x="6370164" y="3321357"/>
              <a:ext cx="724212" cy="30826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42B50AD7-65BF-4AFF-859A-E118AE2B0B94}"/>
              </a:ext>
            </a:extLst>
          </p:cNvPr>
          <p:cNvSpPr/>
          <p:nvPr/>
        </p:nvSpPr>
        <p:spPr>
          <a:xfrm flipH="1">
            <a:off x="4915249" y="2485649"/>
            <a:ext cx="716578" cy="319598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22" name="Picture 6" descr="Checkered flag clipart">
            <a:extLst>
              <a:ext uri="{FF2B5EF4-FFF2-40B4-BE49-F238E27FC236}">
                <a16:creationId xmlns:a16="http://schemas.microsoft.com/office/drawing/2014/main" id="{F6DD6484-92F1-3BCF-BD6F-5A162CBBE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6877">
            <a:off x="4018732" y="2727450"/>
            <a:ext cx="580314" cy="9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736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250">
        <p159:morph option="byObject"/>
      </p:transition>
    </mc:Choice>
    <mc:Fallback>
      <p:transition advClick="0" advTm="25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Scheduling of metal production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-52145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80537" y="869553"/>
            <a:ext cx="8182926" cy="22897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E50-9325-3F2C-8310-9D7568857A7F}"/>
              </a:ext>
            </a:extLst>
          </p:cNvPr>
          <p:cNvSpPr txBox="1"/>
          <p:nvPr/>
        </p:nvSpPr>
        <p:spPr>
          <a:xfrm>
            <a:off x="758822" y="838183"/>
            <a:ext cx="8019418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lnSpc>
                <a:spcPct val="150000"/>
              </a:lnSpc>
              <a:buNone/>
            </a:pPr>
            <a:r>
              <a:rPr lang="en-GB" sz="1600" b="1" dirty="0">
                <a:solidFill>
                  <a:srgbClr val="B8B2AC"/>
                </a:solidFill>
                <a:sym typeface="Wingdings" panose="05000000000000000000" pitchFamily="2" charset="2"/>
              </a:rPr>
              <a:t>Idea: Minimize metal switching, look only at machine C, short metal types first 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Step 1: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Take all orders before First Deadline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b="1" i="1" dirty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GB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: Order the metal types by duration on machine C, ascending order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ym typeface="Wingdings" panose="05000000000000000000" pitchFamily="2" charset="2"/>
              </a:rPr>
              <a:t>Step 3:</a:t>
            </a:r>
            <a:r>
              <a:rPr lang="en-GB" sz="1600" dirty="0">
                <a:sym typeface="Wingdings" panose="05000000000000000000" pitchFamily="2" charset="2"/>
              </a:rPr>
              <a:t> On machine C, plan first metal type back-to-back, then second metal type, then third</a:t>
            </a:r>
            <a:endParaRPr lang="en-GB" sz="1600" i="1" dirty="0">
              <a:sym typeface="Wingdings" panose="05000000000000000000" pitchFamily="2" charset="2"/>
            </a:endParaRP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Step 4: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Fill up machine A and B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Repeat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for Second Deadline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06843-32DB-736D-A76E-28F514EB3F4E}"/>
              </a:ext>
            </a:extLst>
          </p:cNvPr>
          <p:cNvSpPr txBox="1"/>
          <p:nvPr/>
        </p:nvSpPr>
        <p:spPr>
          <a:xfrm>
            <a:off x="758822" y="3272488"/>
            <a:ext cx="1005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buNone/>
            </a:pPr>
            <a:r>
              <a:rPr lang="en-GB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Why?</a:t>
            </a:r>
            <a:endParaRPr lang="en-GB" sz="2000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grpSp>
        <p:nvGrpSpPr>
          <p:cNvPr id="54" name="Group 53" descr="S2">
            <a:extLst>
              <a:ext uri="{FF2B5EF4-FFF2-40B4-BE49-F238E27FC236}">
                <a16:creationId xmlns:a16="http://schemas.microsoft.com/office/drawing/2014/main" id="{4720B269-70A6-490D-DBB0-1F37FB474A52}"/>
              </a:ext>
            </a:extLst>
          </p:cNvPr>
          <p:cNvGrpSpPr/>
          <p:nvPr/>
        </p:nvGrpSpPr>
        <p:grpSpPr>
          <a:xfrm>
            <a:off x="1978347" y="3952395"/>
            <a:ext cx="2937304" cy="310225"/>
            <a:chOff x="1978347" y="3318411"/>
            <a:chExt cx="2937304" cy="3102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47956F-9E12-524C-4EF7-0AB5514F04A1}"/>
                </a:ext>
              </a:extLst>
            </p:cNvPr>
            <p:cNvSpPr/>
            <p:nvPr/>
          </p:nvSpPr>
          <p:spPr>
            <a:xfrm>
              <a:off x="3449470" y="3318411"/>
              <a:ext cx="1466181" cy="308264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A6791D-59AD-7E20-B2F8-0B374E6291E4}"/>
                </a:ext>
              </a:extLst>
            </p:cNvPr>
            <p:cNvSpPr/>
            <p:nvPr/>
          </p:nvSpPr>
          <p:spPr>
            <a:xfrm>
              <a:off x="1978347" y="3320372"/>
              <a:ext cx="1466181" cy="30826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grpSp>
        <p:nvGrpSpPr>
          <p:cNvPr id="53" name="Group 52" descr="S1">
            <a:extLst>
              <a:ext uri="{FF2B5EF4-FFF2-40B4-BE49-F238E27FC236}">
                <a16:creationId xmlns:a16="http://schemas.microsoft.com/office/drawing/2014/main" id="{C064B366-975A-ADDC-1F4A-7E49373FE3FF}"/>
              </a:ext>
            </a:extLst>
          </p:cNvPr>
          <p:cNvGrpSpPr/>
          <p:nvPr/>
        </p:nvGrpSpPr>
        <p:grpSpPr>
          <a:xfrm>
            <a:off x="1973379" y="3321357"/>
            <a:ext cx="1457301" cy="308264"/>
            <a:chOff x="5637075" y="3321357"/>
            <a:chExt cx="1457301" cy="308264"/>
          </a:xfrm>
          <a:solidFill>
            <a:schemeClr val="tx2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4B135D-5865-BF99-3F20-FC2393FCC627}"/>
                </a:ext>
              </a:extLst>
            </p:cNvPr>
            <p:cNvSpPr/>
            <p:nvPr/>
          </p:nvSpPr>
          <p:spPr>
            <a:xfrm>
              <a:off x="5637075" y="3321357"/>
              <a:ext cx="724212" cy="3082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7A6A10-3DD5-365C-5630-BA1E2C415EDD}"/>
                </a:ext>
              </a:extLst>
            </p:cNvPr>
            <p:cNvSpPr/>
            <p:nvPr/>
          </p:nvSpPr>
          <p:spPr>
            <a:xfrm>
              <a:off x="6370164" y="3321357"/>
              <a:ext cx="724212" cy="3082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42B50AD7-65BF-4AFF-859A-E118AE2B0B94}"/>
              </a:ext>
            </a:extLst>
          </p:cNvPr>
          <p:cNvSpPr/>
          <p:nvPr/>
        </p:nvSpPr>
        <p:spPr>
          <a:xfrm flipH="1">
            <a:off x="4915249" y="2485649"/>
            <a:ext cx="716578" cy="319598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22" name="Picture 6" descr="Checkered flag clipart">
            <a:extLst>
              <a:ext uri="{FF2B5EF4-FFF2-40B4-BE49-F238E27FC236}">
                <a16:creationId xmlns:a16="http://schemas.microsoft.com/office/drawing/2014/main" id="{F6DD6484-92F1-3BCF-BD6F-5A162CBBE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6877">
            <a:off x="4018732" y="2727450"/>
            <a:ext cx="580314" cy="9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789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250">
        <p159:morph option="byObject"/>
      </p:transition>
    </mc:Choice>
    <mc:Fallback>
      <p:transition advClick="0" advTm="25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Scheduling of metal production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-52145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80537" y="869553"/>
            <a:ext cx="8182926" cy="22897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E50-9325-3F2C-8310-9D7568857A7F}"/>
              </a:ext>
            </a:extLst>
          </p:cNvPr>
          <p:cNvSpPr txBox="1"/>
          <p:nvPr/>
        </p:nvSpPr>
        <p:spPr>
          <a:xfrm>
            <a:off x="758822" y="838183"/>
            <a:ext cx="8019418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lnSpc>
                <a:spcPct val="150000"/>
              </a:lnSpc>
              <a:buNone/>
            </a:pPr>
            <a:r>
              <a:rPr lang="en-GB" sz="1600" b="1" dirty="0">
                <a:solidFill>
                  <a:srgbClr val="B8B2AC"/>
                </a:solidFill>
                <a:sym typeface="Wingdings" panose="05000000000000000000" pitchFamily="2" charset="2"/>
              </a:rPr>
              <a:t>Idea: Minimize metal switching, look only at machine C, short metal types first 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Step 1: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Take all orders before First Deadline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b="1" i="1" dirty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GB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: Order the metal types by duration on machine C, ascending order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ym typeface="Wingdings" panose="05000000000000000000" pitchFamily="2" charset="2"/>
              </a:rPr>
              <a:t>Step 3:</a:t>
            </a:r>
            <a:r>
              <a:rPr lang="en-GB" sz="1600" dirty="0">
                <a:sym typeface="Wingdings" panose="05000000000000000000" pitchFamily="2" charset="2"/>
              </a:rPr>
              <a:t> On machine C, plan first metal type back-to-back, then second metal type, then third</a:t>
            </a:r>
            <a:endParaRPr lang="en-GB" sz="1600" i="1" dirty="0">
              <a:sym typeface="Wingdings" panose="05000000000000000000" pitchFamily="2" charset="2"/>
            </a:endParaRP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Step 4: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Fill up machine A and B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Repeat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for Second Deadline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06843-32DB-736D-A76E-28F514EB3F4E}"/>
              </a:ext>
            </a:extLst>
          </p:cNvPr>
          <p:cNvSpPr txBox="1"/>
          <p:nvPr/>
        </p:nvSpPr>
        <p:spPr>
          <a:xfrm>
            <a:off x="758822" y="3272488"/>
            <a:ext cx="1005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buNone/>
            </a:pPr>
            <a:r>
              <a:rPr lang="en-GB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Why?</a:t>
            </a:r>
            <a:endParaRPr lang="en-GB" sz="2000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grpSp>
        <p:nvGrpSpPr>
          <p:cNvPr id="54" name="Group 53" descr="S2">
            <a:extLst>
              <a:ext uri="{FF2B5EF4-FFF2-40B4-BE49-F238E27FC236}">
                <a16:creationId xmlns:a16="http://schemas.microsoft.com/office/drawing/2014/main" id="{4720B269-70A6-490D-DBB0-1F37FB474A52}"/>
              </a:ext>
            </a:extLst>
          </p:cNvPr>
          <p:cNvGrpSpPr/>
          <p:nvPr/>
        </p:nvGrpSpPr>
        <p:grpSpPr>
          <a:xfrm>
            <a:off x="4160715" y="3952395"/>
            <a:ext cx="2937304" cy="310225"/>
            <a:chOff x="1978347" y="3318411"/>
            <a:chExt cx="2937304" cy="310225"/>
          </a:xfrm>
          <a:solidFill>
            <a:srgbClr val="002060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47956F-9E12-524C-4EF7-0AB5514F04A1}"/>
                </a:ext>
              </a:extLst>
            </p:cNvPr>
            <p:cNvSpPr/>
            <p:nvPr/>
          </p:nvSpPr>
          <p:spPr>
            <a:xfrm>
              <a:off x="3449470" y="3318411"/>
              <a:ext cx="1466181" cy="3082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A6791D-59AD-7E20-B2F8-0B374E6291E4}"/>
                </a:ext>
              </a:extLst>
            </p:cNvPr>
            <p:cNvSpPr/>
            <p:nvPr/>
          </p:nvSpPr>
          <p:spPr>
            <a:xfrm>
              <a:off x="1978347" y="3320372"/>
              <a:ext cx="1466181" cy="3082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grpSp>
        <p:nvGrpSpPr>
          <p:cNvPr id="53" name="Group 52" descr="S1">
            <a:extLst>
              <a:ext uri="{FF2B5EF4-FFF2-40B4-BE49-F238E27FC236}">
                <a16:creationId xmlns:a16="http://schemas.microsoft.com/office/drawing/2014/main" id="{C064B366-975A-ADDC-1F4A-7E49373FE3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979475" y="3321357"/>
            <a:ext cx="1457301" cy="308264"/>
            <a:chOff x="5637075" y="3321357"/>
            <a:chExt cx="1457301" cy="308264"/>
          </a:xfrm>
          <a:solidFill>
            <a:schemeClr val="accent1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4B135D-5865-BF99-3F20-FC2393FCC627}"/>
                </a:ext>
              </a:extLst>
            </p:cNvPr>
            <p:cNvSpPr/>
            <p:nvPr/>
          </p:nvSpPr>
          <p:spPr>
            <a:xfrm>
              <a:off x="5637075" y="3321357"/>
              <a:ext cx="724212" cy="3082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7A6A10-3DD5-365C-5630-BA1E2C415EDD}"/>
                </a:ext>
              </a:extLst>
            </p:cNvPr>
            <p:cNvSpPr/>
            <p:nvPr/>
          </p:nvSpPr>
          <p:spPr>
            <a:xfrm>
              <a:off x="6370164" y="3321357"/>
              <a:ext cx="724212" cy="3082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42B50AD7-65BF-4AFF-859A-E118AE2B0B94}"/>
              </a:ext>
            </a:extLst>
          </p:cNvPr>
          <p:cNvSpPr/>
          <p:nvPr/>
        </p:nvSpPr>
        <p:spPr>
          <a:xfrm flipH="1">
            <a:off x="3409537" y="2485649"/>
            <a:ext cx="716578" cy="319598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22" name="Picture 6" descr="Checkered flag clipart">
            <a:extLst>
              <a:ext uri="{FF2B5EF4-FFF2-40B4-BE49-F238E27FC236}">
                <a16:creationId xmlns:a16="http://schemas.microsoft.com/office/drawing/2014/main" id="{F6DD6484-92F1-3BCF-BD6F-5A162CBBE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6877">
            <a:off x="4018732" y="2727450"/>
            <a:ext cx="580314" cy="9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57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250">
        <p159:morph option="byObject"/>
      </p:transition>
    </mc:Choice>
    <mc:Fallback>
      <p:transition advClick="0" advTm="25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Scheduling of metal production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-52145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80537" y="869553"/>
            <a:ext cx="8182926" cy="22897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4E50-9325-3F2C-8310-9D7568857A7F}"/>
              </a:ext>
            </a:extLst>
          </p:cNvPr>
          <p:cNvSpPr txBox="1"/>
          <p:nvPr/>
        </p:nvSpPr>
        <p:spPr>
          <a:xfrm>
            <a:off x="758822" y="838183"/>
            <a:ext cx="8019418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lnSpc>
                <a:spcPct val="150000"/>
              </a:lnSpc>
              <a:buNone/>
            </a:pPr>
            <a:r>
              <a:rPr lang="en-GB" sz="1600" b="1" dirty="0">
                <a:solidFill>
                  <a:srgbClr val="B8B2AC"/>
                </a:solidFill>
                <a:sym typeface="Wingdings" panose="05000000000000000000" pitchFamily="2" charset="2"/>
              </a:rPr>
              <a:t>Idea: Minimize metal switching, look only at machine C, short metal types first 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Step 1: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Take all orders before First Deadline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b="1" i="1" dirty="0">
                <a:solidFill>
                  <a:srgbClr val="C00000"/>
                </a:solidFill>
                <a:sym typeface="Wingdings" panose="05000000000000000000" pitchFamily="2" charset="2"/>
              </a:rPr>
              <a:t>Step 2</a:t>
            </a:r>
            <a:r>
              <a:rPr lang="en-GB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: Order the metal types by duration on machine C, ascending order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ym typeface="Wingdings" panose="05000000000000000000" pitchFamily="2" charset="2"/>
              </a:rPr>
              <a:t>Step 3:</a:t>
            </a:r>
            <a:r>
              <a:rPr lang="en-GB" sz="1600" dirty="0">
                <a:sym typeface="Wingdings" panose="05000000000000000000" pitchFamily="2" charset="2"/>
              </a:rPr>
              <a:t> On machine C, plan first metal type back-to-back, then second metal type, then third</a:t>
            </a:r>
            <a:endParaRPr lang="en-GB" sz="1600" i="1" dirty="0">
              <a:sym typeface="Wingdings" panose="05000000000000000000" pitchFamily="2" charset="2"/>
            </a:endParaRP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Step 4: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Fill up machine A and B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GB" sz="1600" i="1" dirty="0">
                <a:solidFill>
                  <a:srgbClr val="B8B2AC"/>
                </a:solidFill>
                <a:sym typeface="Wingdings" panose="05000000000000000000" pitchFamily="2" charset="2"/>
              </a:rPr>
              <a:t>Repeat </a:t>
            </a:r>
            <a:r>
              <a:rPr lang="en-GB" sz="1600" dirty="0">
                <a:solidFill>
                  <a:srgbClr val="B8B2AC"/>
                </a:solidFill>
                <a:sym typeface="Wingdings" panose="05000000000000000000" pitchFamily="2" charset="2"/>
              </a:rPr>
              <a:t>for Second Deadline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06843-32DB-736D-A76E-28F514EB3F4E}"/>
              </a:ext>
            </a:extLst>
          </p:cNvPr>
          <p:cNvSpPr txBox="1"/>
          <p:nvPr/>
        </p:nvSpPr>
        <p:spPr>
          <a:xfrm>
            <a:off x="758822" y="3272488"/>
            <a:ext cx="1005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buNone/>
            </a:pPr>
            <a:r>
              <a:rPr lang="en-GB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Why?</a:t>
            </a:r>
            <a:endParaRPr lang="en-GB" sz="2000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grpSp>
        <p:nvGrpSpPr>
          <p:cNvPr id="54" name="Group 53" descr="S2">
            <a:extLst>
              <a:ext uri="{FF2B5EF4-FFF2-40B4-BE49-F238E27FC236}">
                <a16:creationId xmlns:a16="http://schemas.microsoft.com/office/drawing/2014/main" id="{4720B269-70A6-490D-DBB0-1F37FB474A52}"/>
              </a:ext>
            </a:extLst>
          </p:cNvPr>
          <p:cNvGrpSpPr/>
          <p:nvPr/>
        </p:nvGrpSpPr>
        <p:grpSpPr>
          <a:xfrm>
            <a:off x="4160715" y="3318411"/>
            <a:ext cx="2937304" cy="310225"/>
            <a:chOff x="1978347" y="3318411"/>
            <a:chExt cx="2937304" cy="310225"/>
          </a:xfrm>
          <a:solidFill>
            <a:srgbClr val="002060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47956F-9E12-524C-4EF7-0AB5514F04A1}"/>
                </a:ext>
              </a:extLst>
            </p:cNvPr>
            <p:cNvSpPr/>
            <p:nvPr/>
          </p:nvSpPr>
          <p:spPr>
            <a:xfrm>
              <a:off x="3449470" y="3318411"/>
              <a:ext cx="1466181" cy="3082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A6791D-59AD-7E20-B2F8-0B374E6291E4}"/>
                </a:ext>
              </a:extLst>
            </p:cNvPr>
            <p:cNvSpPr/>
            <p:nvPr/>
          </p:nvSpPr>
          <p:spPr>
            <a:xfrm>
              <a:off x="1978347" y="3320372"/>
              <a:ext cx="1466181" cy="3082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grpSp>
        <p:nvGrpSpPr>
          <p:cNvPr id="53" name="Group 52" descr="S1">
            <a:extLst>
              <a:ext uri="{FF2B5EF4-FFF2-40B4-BE49-F238E27FC236}">
                <a16:creationId xmlns:a16="http://schemas.microsoft.com/office/drawing/2014/main" id="{C064B366-975A-ADDC-1F4A-7E49373FE3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979475" y="3321357"/>
            <a:ext cx="1457301" cy="308264"/>
            <a:chOff x="5637075" y="3321357"/>
            <a:chExt cx="1457301" cy="308264"/>
          </a:xfrm>
          <a:solidFill>
            <a:schemeClr val="accent1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4B135D-5865-BF99-3F20-FC2393FCC627}"/>
                </a:ext>
              </a:extLst>
            </p:cNvPr>
            <p:cNvSpPr/>
            <p:nvPr/>
          </p:nvSpPr>
          <p:spPr>
            <a:xfrm>
              <a:off x="5637075" y="3321357"/>
              <a:ext cx="724212" cy="3082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7A6A10-3DD5-365C-5630-BA1E2C415EDD}"/>
                </a:ext>
              </a:extLst>
            </p:cNvPr>
            <p:cNvSpPr/>
            <p:nvPr/>
          </p:nvSpPr>
          <p:spPr>
            <a:xfrm>
              <a:off x="6370164" y="3321357"/>
              <a:ext cx="724212" cy="308264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42B50AD7-65BF-4AFF-859A-E118AE2B0B94}"/>
              </a:ext>
            </a:extLst>
          </p:cNvPr>
          <p:cNvSpPr/>
          <p:nvPr/>
        </p:nvSpPr>
        <p:spPr>
          <a:xfrm flipH="1">
            <a:off x="3421729" y="3308609"/>
            <a:ext cx="716578" cy="319598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22" name="Picture 6" descr="Checkered flag clipart">
            <a:extLst>
              <a:ext uri="{FF2B5EF4-FFF2-40B4-BE49-F238E27FC236}">
                <a16:creationId xmlns:a16="http://schemas.microsoft.com/office/drawing/2014/main" id="{F6DD6484-92F1-3BCF-BD6F-5A162CBBE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6877">
            <a:off x="4018732" y="2727450"/>
            <a:ext cx="580314" cy="9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4EEAD-5BD2-0178-07DB-496E29433E69}"/>
              </a:ext>
            </a:extLst>
          </p:cNvPr>
          <p:cNvSpPr txBox="1"/>
          <p:nvPr/>
        </p:nvSpPr>
        <p:spPr>
          <a:xfrm>
            <a:off x="4073072" y="3944704"/>
            <a:ext cx="34099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Total lateness: 2 + 4 = </a:t>
            </a:r>
            <a:r>
              <a:rPr lang="en-GB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DE4269-8CB9-D4EF-73C6-DE8A9EBC53B8}"/>
              </a:ext>
            </a:extLst>
          </p:cNvPr>
          <p:cNvCxnSpPr>
            <a:cxnSpLocks/>
          </p:cNvCxnSpPr>
          <p:nvPr/>
        </p:nvCxnSpPr>
        <p:spPr>
          <a:xfrm flipH="1">
            <a:off x="4147200" y="3779918"/>
            <a:ext cx="14796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D4A87C-D2B0-268D-CCB6-DEB100CC755E}"/>
              </a:ext>
            </a:extLst>
          </p:cNvPr>
          <p:cNvCxnSpPr>
            <a:cxnSpLocks/>
          </p:cNvCxnSpPr>
          <p:nvPr/>
        </p:nvCxnSpPr>
        <p:spPr>
          <a:xfrm flipH="1">
            <a:off x="4147200" y="3838718"/>
            <a:ext cx="29471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363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Scheduling of metal production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-52145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80537" y="869553"/>
            <a:ext cx="8182926" cy="22897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56BC1-2645-5550-583E-2A016230240F}"/>
              </a:ext>
            </a:extLst>
          </p:cNvPr>
          <p:cNvSpPr txBox="1"/>
          <p:nvPr/>
        </p:nvSpPr>
        <p:spPr>
          <a:xfrm>
            <a:off x="758822" y="777275"/>
            <a:ext cx="801941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lnSpc>
                <a:spcPct val="150000"/>
              </a:lnSpc>
              <a:buNone/>
            </a:pPr>
            <a:r>
              <a:rPr lang="en-GB" sz="1800" i="1" dirty="0">
                <a:sym typeface="Wingdings" panose="05000000000000000000" pitchFamily="2" charset="2"/>
              </a:rPr>
              <a:t>Featuring the interactive visualization that we made</a:t>
            </a:r>
          </a:p>
        </p:txBody>
      </p:sp>
    </p:spTree>
    <p:extLst>
      <p:ext uri="{BB962C8B-B14F-4D97-AF65-F5344CB8AC3E}">
        <p14:creationId xmlns:p14="http://schemas.microsoft.com/office/powerpoint/2010/main" val="3262514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Scheduling of metal production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-52145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80537" y="869553"/>
            <a:ext cx="8182926" cy="22897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56BC1-2645-5550-583E-2A016230240F}"/>
              </a:ext>
            </a:extLst>
          </p:cNvPr>
          <p:cNvSpPr txBox="1"/>
          <p:nvPr/>
        </p:nvSpPr>
        <p:spPr>
          <a:xfrm>
            <a:off x="758822" y="777275"/>
            <a:ext cx="801941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lnSpc>
                <a:spcPct val="150000"/>
              </a:lnSpc>
              <a:buNone/>
            </a:pPr>
            <a:r>
              <a:rPr lang="en-GB" sz="1800" i="1" dirty="0">
                <a:sym typeface="Wingdings" panose="05000000000000000000" pitchFamily="2" charset="2"/>
              </a:rPr>
              <a:t>Comparison of solutions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FDEDC6-35E9-81DB-505E-D9FB43C98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2288"/>
              </p:ext>
            </p:extLst>
          </p:nvPr>
        </p:nvGraphicFramePr>
        <p:xfrm>
          <a:off x="833162" y="1492385"/>
          <a:ext cx="7232884" cy="160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221">
                  <a:extLst>
                    <a:ext uri="{9D8B030D-6E8A-4147-A177-3AD203B41FA5}">
                      <a16:colId xmlns:a16="http://schemas.microsoft.com/office/drawing/2014/main" val="3592180941"/>
                    </a:ext>
                  </a:extLst>
                </a:gridCol>
                <a:gridCol w="1808221">
                  <a:extLst>
                    <a:ext uri="{9D8B030D-6E8A-4147-A177-3AD203B41FA5}">
                      <a16:colId xmlns:a16="http://schemas.microsoft.com/office/drawing/2014/main" val="2170112052"/>
                    </a:ext>
                  </a:extLst>
                </a:gridCol>
                <a:gridCol w="1808221">
                  <a:extLst>
                    <a:ext uri="{9D8B030D-6E8A-4147-A177-3AD203B41FA5}">
                      <a16:colId xmlns:a16="http://schemas.microsoft.com/office/drawing/2014/main" val="2066848080"/>
                    </a:ext>
                  </a:extLst>
                </a:gridCol>
                <a:gridCol w="1808221">
                  <a:extLst>
                    <a:ext uri="{9D8B030D-6E8A-4147-A177-3AD203B41FA5}">
                      <a16:colId xmlns:a16="http://schemas.microsoft.com/office/drawing/2014/main" val="596697613"/>
                    </a:ext>
                  </a:extLst>
                </a:gridCol>
              </a:tblGrid>
              <a:tr h="451201"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Lateness (weeks)</a:t>
                      </a:r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Setup time (hours)</a:t>
                      </a:r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cost (sum)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56032"/>
                  </a:ext>
                </a:extLst>
              </a:tr>
              <a:tr h="451201">
                <a:tc>
                  <a:txBody>
                    <a:bodyPr/>
                    <a:lstStyle/>
                    <a:p>
                      <a:r>
                        <a:rPr lang="en-US" sz="1600" dirty="0"/>
                        <a:t>Given initial feasible solution</a:t>
                      </a:r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218699"/>
                  </a:ext>
                </a:extLst>
              </a:tr>
              <a:tr h="451201">
                <a:tc>
                  <a:txBody>
                    <a:bodyPr/>
                    <a:lstStyle/>
                    <a:p>
                      <a:r>
                        <a:rPr lang="en-US" sz="1600" b="1" dirty="0"/>
                        <a:t>Tailored algorithm</a:t>
                      </a:r>
                    </a:p>
                    <a:p>
                      <a:endParaRPr lang="en-NL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346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177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Scheduling of metal production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-52145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80537" y="869553"/>
            <a:ext cx="8182926" cy="22897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56BC1-2645-5550-583E-2A016230240F}"/>
              </a:ext>
            </a:extLst>
          </p:cNvPr>
          <p:cNvSpPr txBox="1"/>
          <p:nvPr/>
        </p:nvSpPr>
        <p:spPr>
          <a:xfrm>
            <a:off x="758822" y="777275"/>
            <a:ext cx="801941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indent="0">
              <a:lnSpc>
                <a:spcPct val="150000"/>
              </a:lnSpc>
              <a:buNone/>
            </a:pPr>
            <a:r>
              <a:rPr lang="en-GB" sz="1800" i="1" dirty="0">
                <a:sym typeface="Wingdings" panose="05000000000000000000" pitchFamily="2" charset="2"/>
              </a:rPr>
              <a:t>Comparison of solutions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FDEDC6-35E9-81DB-505E-D9FB43C98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143"/>
              </p:ext>
            </p:extLst>
          </p:nvPr>
        </p:nvGraphicFramePr>
        <p:xfrm>
          <a:off x="833162" y="1492385"/>
          <a:ext cx="7232884" cy="2188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221">
                  <a:extLst>
                    <a:ext uri="{9D8B030D-6E8A-4147-A177-3AD203B41FA5}">
                      <a16:colId xmlns:a16="http://schemas.microsoft.com/office/drawing/2014/main" val="3592180941"/>
                    </a:ext>
                  </a:extLst>
                </a:gridCol>
                <a:gridCol w="1808221">
                  <a:extLst>
                    <a:ext uri="{9D8B030D-6E8A-4147-A177-3AD203B41FA5}">
                      <a16:colId xmlns:a16="http://schemas.microsoft.com/office/drawing/2014/main" val="2170112052"/>
                    </a:ext>
                  </a:extLst>
                </a:gridCol>
                <a:gridCol w="1808221">
                  <a:extLst>
                    <a:ext uri="{9D8B030D-6E8A-4147-A177-3AD203B41FA5}">
                      <a16:colId xmlns:a16="http://schemas.microsoft.com/office/drawing/2014/main" val="2066848080"/>
                    </a:ext>
                  </a:extLst>
                </a:gridCol>
                <a:gridCol w="1808221">
                  <a:extLst>
                    <a:ext uri="{9D8B030D-6E8A-4147-A177-3AD203B41FA5}">
                      <a16:colId xmlns:a16="http://schemas.microsoft.com/office/drawing/2014/main" val="596697613"/>
                    </a:ext>
                  </a:extLst>
                </a:gridCol>
              </a:tblGrid>
              <a:tr h="451201"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Lateness (weeks)</a:t>
                      </a:r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Setup time (hours)</a:t>
                      </a:r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cost (sum)</a:t>
                      </a:r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56032"/>
                  </a:ext>
                </a:extLst>
              </a:tr>
              <a:tr h="451201">
                <a:tc>
                  <a:txBody>
                    <a:bodyPr/>
                    <a:lstStyle/>
                    <a:p>
                      <a:r>
                        <a:rPr lang="en-US" sz="1600" dirty="0"/>
                        <a:t>Given initial feasible solution</a:t>
                      </a:r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218699"/>
                  </a:ext>
                </a:extLst>
              </a:tr>
              <a:tr h="451201">
                <a:tc>
                  <a:txBody>
                    <a:bodyPr/>
                    <a:lstStyle/>
                    <a:p>
                      <a:r>
                        <a:rPr lang="en-US" sz="1600" b="0" dirty="0"/>
                        <a:t>Tailored algorithm</a:t>
                      </a:r>
                    </a:p>
                    <a:p>
                      <a:endParaRPr lang="en-NL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346213"/>
                  </a:ext>
                </a:extLst>
              </a:tr>
              <a:tr h="451201">
                <a:tc>
                  <a:txBody>
                    <a:bodyPr/>
                    <a:lstStyle/>
                    <a:p>
                      <a:r>
                        <a:rPr lang="en-US" sz="1600" b="0" dirty="0"/>
                        <a:t>Generalized algorithm</a:t>
                      </a:r>
                      <a:endParaRPr lang="en-NL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761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814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19,5pt text</a:t>
            </a:r>
            <a:br>
              <a:rPr lang="en-US"/>
            </a:br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en-GB" dirty="0"/>
              <a:t>Example of an enumeration. </a:t>
            </a:r>
            <a:r>
              <a:rPr lang="en-GB" dirty="0" err="1"/>
              <a:t>Nec</a:t>
            </a:r>
            <a:r>
              <a:rPr lang="en-GB" dirty="0"/>
              <a:t> minimum </a:t>
            </a:r>
            <a:r>
              <a:rPr lang="en-GB" dirty="0" err="1"/>
              <a:t>expetendis</a:t>
            </a:r>
            <a:r>
              <a:rPr lang="en-GB" dirty="0"/>
              <a:t> no, nobis </a:t>
            </a:r>
            <a:r>
              <a:rPr lang="en-GB" dirty="0" err="1"/>
              <a:t>legimus</a:t>
            </a:r>
            <a:r>
              <a:rPr lang="en-GB" dirty="0"/>
              <a:t> </a:t>
            </a:r>
            <a:r>
              <a:rPr lang="en-GB" dirty="0" err="1"/>
              <a:t>eloquentiam</a:t>
            </a:r>
            <a:r>
              <a:rPr lang="en-GB" dirty="0"/>
              <a:t> has ea. Sit et </a:t>
            </a:r>
            <a:r>
              <a:rPr lang="en-GB" dirty="0" err="1"/>
              <a:t>cibo</a:t>
            </a:r>
            <a:r>
              <a:rPr lang="en-GB" dirty="0"/>
              <a:t> </a:t>
            </a:r>
            <a:r>
              <a:rPr lang="en-GB" dirty="0" err="1"/>
              <a:t>vidisse</a:t>
            </a:r>
            <a:r>
              <a:rPr lang="en-GB" dirty="0"/>
              <a:t> </a:t>
            </a:r>
            <a:r>
              <a:rPr lang="en-GB" dirty="0" err="1"/>
              <a:t>expetenda</a:t>
            </a:r>
            <a:r>
              <a:rPr lang="en-GB" dirty="0"/>
              <a:t>, maiorum </a:t>
            </a:r>
            <a:r>
              <a:rPr lang="en-GB" dirty="0" err="1"/>
              <a:t>menandri</a:t>
            </a:r>
            <a:r>
              <a:rPr lang="en-GB" dirty="0"/>
              <a:t> </a:t>
            </a:r>
            <a:r>
              <a:rPr lang="en-GB" dirty="0" err="1"/>
              <a:t>quaerendum</a:t>
            </a:r>
            <a:r>
              <a:rPr lang="en-GB" dirty="0"/>
              <a:t> an duo.</a:t>
            </a:r>
          </a:p>
          <a:p>
            <a:pPr lvl="2"/>
            <a:r>
              <a:rPr lang="en-GB" dirty="0"/>
              <a:t>Example of a second enumeration. </a:t>
            </a:r>
            <a:r>
              <a:rPr lang="en-GB" dirty="0" err="1"/>
              <a:t>Nec</a:t>
            </a:r>
            <a:r>
              <a:rPr lang="en-GB" dirty="0"/>
              <a:t> minimum </a:t>
            </a:r>
            <a:r>
              <a:rPr lang="en-GB" dirty="0" err="1"/>
              <a:t>expetendis</a:t>
            </a:r>
            <a:r>
              <a:rPr lang="en-GB" dirty="0"/>
              <a:t> no, nobis </a:t>
            </a:r>
            <a:r>
              <a:rPr lang="en-GB" dirty="0" err="1"/>
              <a:t>legimus</a:t>
            </a:r>
            <a:r>
              <a:rPr lang="en-GB" dirty="0"/>
              <a:t> </a:t>
            </a:r>
            <a:r>
              <a:rPr lang="en-GB" dirty="0" err="1"/>
              <a:t>eloquentiam</a:t>
            </a:r>
            <a:r>
              <a:rPr lang="en-GB" dirty="0"/>
              <a:t> has ea. Sit et </a:t>
            </a:r>
            <a:r>
              <a:rPr lang="en-GB" dirty="0" err="1"/>
              <a:t>cibo</a:t>
            </a:r>
            <a:r>
              <a:rPr lang="en-GB" dirty="0"/>
              <a:t> </a:t>
            </a:r>
            <a:r>
              <a:rPr lang="en-GB" dirty="0" err="1"/>
              <a:t>vidisse</a:t>
            </a:r>
            <a:r>
              <a:rPr lang="en-GB" dirty="0"/>
              <a:t> </a:t>
            </a:r>
            <a:r>
              <a:rPr lang="en-GB" dirty="0" err="1"/>
              <a:t>expetenda</a:t>
            </a:r>
            <a:r>
              <a:rPr lang="en-GB" dirty="0"/>
              <a:t>, maiorum </a:t>
            </a:r>
            <a:r>
              <a:rPr lang="en-GB" dirty="0" err="1"/>
              <a:t>menandri</a:t>
            </a:r>
            <a:r>
              <a:rPr lang="en-GB" dirty="0"/>
              <a:t> </a:t>
            </a:r>
            <a:r>
              <a:rPr lang="en-GB" dirty="0" err="1"/>
              <a:t>quaerendum</a:t>
            </a:r>
            <a:r>
              <a:rPr lang="en-GB" dirty="0"/>
              <a:t> an duo.</a:t>
            </a:r>
          </a:p>
          <a:p>
            <a:endParaRPr lang="en-GB" dirty="0"/>
          </a:p>
        </p:txBody>
      </p:sp>
      <p:sp>
        <p:nvSpPr>
          <p:cNvPr id="16" name="Tijdelijke aanduiding voor inhoud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This is an example of 19,5pt text</a:t>
            </a:r>
          </a:p>
          <a:p>
            <a:r>
              <a:rPr lang="en-US"/>
              <a:t>with single line spacing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82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5" y="518400"/>
            <a:ext cx="7556500" cy="402927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4" y="101138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i="1" dirty="0" err="1"/>
              <a:t>HeavyMetals</a:t>
            </a:r>
            <a:r>
              <a:rPr lang="en-GB" dirty="0"/>
              <a:t> produces </a:t>
            </a:r>
            <a:r>
              <a:rPr lang="en-GB" b="1" dirty="0"/>
              <a:t>three types of metals</a:t>
            </a:r>
          </a:p>
          <a:p>
            <a:pPr lvl="2"/>
            <a:r>
              <a:rPr lang="en-GB" dirty="0"/>
              <a:t>An order of a given metal goes from </a:t>
            </a:r>
            <a:r>
              <a:rPr lang="en-GB" b="1" dirty="0"/>
              <a:t>Machine A </a:t>
            </a:r>
            <a:r>
              <a:rPr lang="en-GB" b="1" dirty="0">
                <a:sym typeface="Wingdings" panose="05000000000000000000" pitchFamily="2" charset="2"/>
              </a:rPr>
              <a:t> Machine B  Machine C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Every order has a </a:t>
            </a:r>
            <a:r>
              <a:rPr lang="en-GB" b="1" dirty="0">
                <a:sym typeface="Wingdings" panose="05000000000000000000" pitchFamily="2" charset="2"/>
              </a:rPr>
              <a:t>due date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Machine 3 has </a:t>
            </a:r>
            <a:r>
              <a:rPr lang="en-GB" b="1" dirty="0">
                <a:sym typeface="Wingdings" panose="05000000000000000000" pitchFamily="2" charset="2"/>
              </a:rPr>
              <a:t>setup time </a:t>
            </a:r>
            <a:r>
              <a:rPr lang="en-GB" dirty="0">
                <a:sym typeface="Wingdings" panose="05000000000000000000" pitchFamily="2" charset="2"/>
              </a:rPr>
              <a:t>when switching metals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BC0A3C-A57C-CD8A-312B-FAB8D48F2408}"/>
              </a:ext>
            </a:extLst>
          </p:cNvPr>
          <p:cNvCxnSpPr/>
          <p:nvPr/>
        </p:nvCxnSpPr>
        <p:spPr>
          <a:xfrm>
            <a:off x="845127" y="3226191"/>
            <a:ext cx="7079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F41662-940B-9C68-5B95-DF0C5689CC8E}"/>
              </a:ext>
            </a:extLst>
          </p:cNvPr>
          <p:cNvCxnSpPr/>
          <p:nvPr/>
        </p:nvCxnSpPr>
        <p:spPr>
          <a:xfrm>
            <a:off x="845127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14D11C-2FA4-150D-65C0-68D9AADC9F63}"/>
              </a:ext>
            </a:extLst>
          </p:cNvPr>
          <p:cNvCxnSpPr/>
          <p:nvPr/>
        </p:nvCxnSpPr>
        <p:spPr>
          <a:xfrm>
            <a:off x="1967344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57BE80-A779-C18B-D827-64CD74FDB177}"/>
              </a:ext>
            </a:extLst>
          </p:cNvPr>
          <p:cNvCxnSpPr>
            <a:cxnSpLocks/>
          </p:cNvCxnSpPr>
          <p:nvPr/>
        </p:nvCxnSpPr>
        <p:spPr>
          <a:xfrm>
            <a:off x="3089564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41130B-6051-F194-75F7-F55928F9122F}"/>
              </a:ext>
            </a:extLst>
          </p:cNvPr>
          <p:cNvCxnSpPr>
            <a:cxnSpLocks/>
          </p:cNvCxnSpPr>
          <p:nvPr/>
        </p:nvCxnSpPr>
        <p:spPr>
          <a:xfrm>
            <a:off x="4211782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A589FE-0A27-8A48-05E1-94DB192518BD}"/>
              </a:ext>
            </a:extLst>
          </p:cNvPr>
          <p:cNvCxnSpPr>
            <a:cxnSpLocks/>
          </p:cNvCxnSpPr>
          <p:nvPr/>
        </p:nvCxnSpPr>
        <p:spPr>
          <a:xfrm>
            <a:off x="7592291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7C10610-3214-B09D-3405-68AFCC8C9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54721"/>
              </p:ext>
            </p:extLst>
          </p:nvPr>
        </p:nvGraphicFramePr>
        <p:xfrm>
          <a:off x="-270160" y="2233954"/>
          <a:ext cx="8811488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05">
                  <a:extLst>
                    <a:ext uri="{9D8B030D-6E8A-4147-A177-3AD203B41FA5}">
                      <a16:colId xmlns:a16="http://schemas.microsoft.com/office/drawing/2014/main" val="3590714338"/>
                    </a:ext>
                  </a:extLst>
                </a:gridCol>
                <a:gridCol w="1226859">
                  <a:extLst>
                    <a:ext uri="{9D8B030D-6E8A-4147-A177-3AD203B41FA5}">
                      <a16:colId xmlns:a16="http://schemas.microsoft.com/office/drawing/2014/main" val="3728709829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607318794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589402182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4254266777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2003801070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302532994"/>
                    </a:ext>
                  </a:extLst>
                </a:gridCol>
                <a:gridCol w="953414">
                  <a:extLst>
                    <a:ext uri="{9D8B030D-6E8A-4147-A177-3AD203B41FA5}">
                      <a16:colId xmlns:a16="http://schemas.microsoft.com/office/drawing/2014/main" val="3500659986"/>
                    </a:ext>
                  </a:extLst>
                </a:gridCol>
              </a:tblGrid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 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022317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B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460652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C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137981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18EE7A-A6FE-7382-DC29-FB08A97B6628}"/>
              </a:ext>
            </a:extLst>
          </p:cNvPr>
          <p:cNvCxnSpPr>
            <a:cxnSpLocks/>
          </p:cNvCxnSpPr>
          <p:nvPr/>
        </p:nvCxnSpPr>
        <p:spPr>
          <a:xfrm>
            <a:off x="5347855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F5C441-FFF1-E4DA-9504-2FE536075FD2}"/>
              </a:ext>
            </a:extLst>
          </p:cNvPr>
          <p:cNvCxnSpPr>
            <a:cxnSpLocks/>
          </p:cNvCxnSpPr>
          <p:nvPr/>
        </p:nvCxnSpPr>
        <p:spPr>
          <a:xfrm>
            <a:off x="6470074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A66DCB7-8C33-520A-A65D-05EB12BE21E7}"/>
              </a:ext>
            </a:extLst>
          </p:cNvPr>
          <p:cNvSpPr/>
          <p:nvPr/>
        </p:nvSpPr>
        <p:spPr>
          <a:xfrm>
            <a:off x="845124" y="2218272"/>
            <a:ext cx="1122219" cy="308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8537DF-0FA0-8808-8F89-A95FF05B9D59}"/>
              </a:ext>
            </a:extLst>
          </p:cNvPr>
          <p:cNvSpPr/>
          <p:nvPr/>
        </p:nvSpPr>
        <p:spPr>
          <a:xfrm>
            <a:off x="1960408" y="2524467"/>
            <a:ext cx="1122219" cy="313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71A240-5D38-B58A-AC99-9F603741D532}"/>
              </a:ext>
            </a:extLst>
          </p:cNvPr>
          <p:cNvSpPr/>
          <p:nvPr/>
        </p:nvSpPr>
        <p:spPr>
          <a:xfrm>
            <a:off x="3082626" y="2828206"/>
            <a:ext cx="1136069" cy="2972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619827-E6D7-0D3C-AB23-E2A584CE0C80}"/>
              </a:ext>
            </a:extLst>
          </p:cNvPr>
          <p:cNvSpPr/>
          <p:nvPr/>
        </p:nvSpPr>
        <p:spPr>
          <a:xfrm>
            <a:off x="1960408" y="2218272"/>
            <a:ext cx="1122219" cy="3082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9BACB-C01E-9C02-6BE7-783476B52E91}"/>
              </a:ext>
            </a:extLst>
          </p:cNvPr>
          <p:cNvSpPr/>
          <p:nvPr/>
        </p:nvSpPr>
        <p:spPr>
          <a:xfrm>
            <a:off x="3082625" y="2524466"/>
            <a:ext cx="1136069" cy="3097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278D86-005A-3D02-30A8-4C8D8C400864}"/>
              </a:ext>
            </a:extLst>
          </p:cNvPr>
          <p:cNvSpPr/>
          <p:nvPr/>
        </p:nvSpPr>
        <p:spPr>
          <a:xfrm>
            <a:off x="3082624" y="2219173"/>
            <a:ext cx="1135919" cy="3082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1C2A6A-298D-64A2-C123-8F3F88546838}"/>
              </a:ext>
            </a:extLst>
          </p:cNvPr>
          <p:cNvSpPr/>
          <p:nvPr/>
        </p:nvSpPr>
        <p:spPr>
          <a:xfrm>
            <a:off x="4218693" y="2527823"/>
            <a:ext cx="1136069" cy="3060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7B84E609-901C-3E86-8DD3-96B1DCF4E90C}"/>
              </a:ext>
            </a:extLst>
          </p:cNvPr>
          <p:cNvSpPr/>
          <p:nvPr/>
        </p:nvSpPr>
        <p:spPr>
          <a:xfrm flipH="1">
            <a:off x="4211425" y="2837598"/>
            <a:ext cx="878835" cy="281645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714DE54C-5588-1152-79F5-A6139D0720BF}"/>
              </a:ext>
            </a:extLst>
          </p:cNvPr>
          <p:cNvSpPr/>
          <p:nvPr/>
        </p:nvSpPr>
        <p:spPr>
          <a:xfrm flipH="1">
            <a:off x="5566067" y="2835399"/>
            <a:ext cx="878835" cy="287895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B1EE78-A51D-A513-0FB6-6F029BF59046}"/>
              </a:ext>
            </a:extLst>
          </p:cNvPr>
          <p:cNvSpPr/>
          <p:nvPr/>
        </p:nvSpPr>
        <p:spPr>
          <a:xfrm>
            <a:off x="4218843" y="2834778"/>
            <a:ext cx="1136069" cy="2921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07F7EF-2B7F-0646-CA9D-7F5911328703}"/>
              </a:ext>
            </a:extLst>
          </p:cNvPr>
          <p:cNvSpPr/>
          <p:nvPr/>
        </p:nvSpPr>
        <p:spPr>
          <a:xfrm>
            <a:off x="5354762" y="2837066"/>
            <a:ext cx="1136069" cy="2875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0524CED-EB28-1CDD-F548-6E1C86CB57F1}"/>
              </a:ext>
            </a:extLst>
          </p:cNvPr>
          <p:cNvGrpSpPr/>
          <p:nvPr/>
        </p:nvGrpSpPr>
        <p:grpSpPr>
          <a:xfrm>
            <a:off x="6345646" y="1687930"/>
            <a:ext cx="580314" cy="1438659"/>
            <a:chOff x="5221046" y="1498861"/>
            <a:chExt cx="619570" cy="1580061"/>
          </a:xfrm>
        </p:grpSpPr>
        <p:pic>
          <p:nvPicPr>
            <p:cNvPr id="53" name="Picture 6" descr="Checkered flag clipart">
              <a:extLst>
                <a:ext uri="{FF2B5EF4-FFF2-40B4-BE49-F238E27FC236}">
                  <a16:creationId xmlns:a16="http://schemas.microsoft.com/office/drawing/2014/main" id="{34CEF0CA-FC7A-8331-A6A5-5CFDBAE1E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16877">
              <a:off x="5221046" y="1498861"/>
              <a:ext cx="619570" cy="101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3ABDEE-794F-38B5-352C-D3CB31DA5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290" y="2061210"/>
              <a:ext cx="0" cy="10177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88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29" grpId="0" animBg="1"/>
      <p:bldP spid="32" grpId="0" animBg="1"/>
      <p:bldP spid="33" grpId="0" animBg="1"/>
      <p:bldP spid="45" grpId="0" animBg="1"/>
      <p:bldP spid="46" grpId="0" animBg="1"/>
      <p:bldP spid="31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19,5pt text</a:t>
            </a:r>
            <a:br>
              <a:rPr lang="en-US"/>
            </a:br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10" name="Tijdelijke aanduiding voor afbeelding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3" r="177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15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en-GB" dirty="0"/>
              <a:t>Example of an enumeration. </a:t>
            </a:r>
            <a:r>
              <a:rPr lang="en-GB" dirty="0" err="1"/>
              <a:t>Nec</a:t>
            </a:r>
            <a:r>
              <a:rPr lang="en-GB" dirty="0"/>
              <a:t> minimum </a:t>
            </a:r>
            <a:r>
              <a:rPr lang="en-GB" dirty="0" err="1"/>
              <a:t>expetendis</a:t>
            </a:r>
            <a:r>
              <a:rPr lang="en-GB" dirty="0"/>
              <a:t> no, </a:t>
            </a:r>
            <a:r>
              <a:rPr lang="en-GB" dirty="0" err="1"/>
              <a:t>nobis</a:t>
            </a:r>
            <a:r>
              <a:rPr lang="en-GB" dirty="0"/>
              <a:t> </a:t>
            </a:r>
            <a:r>
              <a:rPr lang="en-GB" dirty="0" err="1"/>
              <a:t>legimus</a:t>
            </a:r>
            <a:r>
              <a:rPr lang="en-GB" dirty="0"/>
              <a:t> </a:t>
            </a:r>
            <a:r>
              <a:rPr lang="en-GB" dirty="0" err="1"/>
              <a:t>eloquentiam</a:t>
            </a:r>
            <a:r>
              <a:rPr lang="en-GB" dirty="0"/>
              <a:t> has ea. Sit et </a:t>
            </a:r>
            <a:r>
              <a:rPr lang="en-GB" dirty="0" err="1"/>
              <a:t>cibo</a:t>
            </a:r>
            <a:r>
              <a:rPr lang="en-GB" dirty="0"/>
              <a:t> </a:t>
            </a:r>
            <a:r>
              <a:rPr lang="en-GB" dirty="0" err="1"/>
              <a:t>vidisse</a:t>
            </a:r>
            <a:r>
              <a:rPr lang="en-GB" dirty="0"/>
              <a:t> </a:t>
            </a:r>
            <a:r>
              <a:rPr lang="en-GB" dirty="0" err="1"/>
              <a:t>expetenda</a:t>
            </a:r>
            <a:r>
              <a:rPr lang="en-GB" dirty="0"/>
              <a:t>, maiorum </a:t>
            </a:r>
            <a:r>
              <a:rPr lang="en-GB" dirty="0" err="1"/>
              <a:t>menandri</a:t>
            </a:r>
            <a:r>
              <a:rPr lang="en-GB" dirty="0"/>
              <a:t> </a:t>
            </a:r>
            <a:r>
              <a:rPr lang="en-GB" dirty="0" err="1"/>
              <a:t>quaerendum</a:t>
            </a:r>
            <a:r>
              <a:rPr lang="en-GB" dirty="0"/>
              <a:t> an duo.</a:t>
            </a:r>
          </a:p>
          <a:p>
            <a:pPr lvl="2"/>
            <a:r>
              <a:rPr lang="en-GB" dirty="0"/>
              <a:t>Example of a second enumeration. </a:t>
            </a:r>
            <a:r>
              <a:rPr lang="en-GB" dirty="0" err="1"/>
              <a:t>Nec</a:t>
            </a:r>
            <a:r>
              <a:rPr lang="en-GB" dirty="0"/>
              <a:t> minimum </a:t>
            </a:r>
            <a:r>
              <a:rPr lang="en-GB" dirty="0" err="1"/>
              <a:t>expetendis</a:t>
            </a:r>
            <a:r>
              <a:rPr lang="en-GB" dirty="0"/>
              <a:t> no, </a:t>
            </a:r>
            <a:r>
              <a:rPr lang="en-GB" dirty="0" err="1"/>
              <a:t>nobis</a:t>
            </a:r>
            <a:r>
              <a:rPr lang="en-GB" dirty="0"/>
              <a:t> </a:t>
            </a:r>
            <a:r>
              <a:rPr lang="en-GB" dirty="0" err="1"/>
              <a:t>legimus</a:t>
            </a:r>
            <a:r>
              <a:rPr lang="en-GB" dirty="0"/>
              <a:t> </a:t>
            </a:r>
            <a:r>
              <a:rPr lang="en-GB" dirty="0" err="1"/>
              <a:t>eloquentiam</a:t>
            </a:r>
            <a:r>
              <a:rPr lang="en-GB" dirty="0"/>
              <a:t> has ea. Sit et </a:t>
            </a:r>
            <a:r>
              <a:rPr lang="en-GB" dirty="0" err="1"/>
              <a:t>cibo</a:t>
            </a:r>
            <a:r>
              <a:rPr lang="en-GB" dirty="0"/>
              <a:t> </a:t>
            </a:r>
            <a:r>
              <a:rPr lang="en-GB" dirty="0" err="1"/>
              <a:t>vidisse</a:t>
            </a:r>
            <a:r>
              <a:rPr lang="en-GB" dirty="0"/>
              <a:t> </a:t>
            </a:r>
            <a:r>
              <a:rPr lang="en-GB" dirty="0" err="1"/>
              <a:t>expetenda</a:t>
            </a:r>
            <a:r>
              <a:rPr lang="en-GB" dirty="0"/>
              <a:t>, maiorum </a:t>
            </a:r>
            <a:r>
              <a:rPr lang="en-GB" dirty="0" err="1"/>
              <a:t>menandri</a:t>
            </a:r>
            <a:r>
              <a:rPr lang="en-GB" dirty="0"/>
              <a:t> </a:t>
            </a:r>
            <a:r>
              <a:rPr lang="en-GB" dirty="0" err="1"/>
              <a:t>quaerendum</a:t>
            </a:r>
            <a:r>
              <a:rPr lang="en-GB" dirty="0"/>
              <a:t> an duo.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4" name="Tijdelijke aanduiding voor afbeelding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5" r="275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499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19,5pt text</a:t>
            </a:r>
            <a:br>
              <a:rPr lang="en-US"/>
            </a:br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4" name="Tijdelijke aanduiding voor afbeelding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7" r="18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91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19,5pt text</a:t>
            </a:r>
            <a:br>
              <a:rPr lang="en-US"/>
            </a:br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4" name="Tijdelijke aanduiding voor afbeelding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7" r="280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497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This is a 27pt headline with 27pt line spacing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11" name="Tijdelijke aanduiding voor inhoud 10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38" y="1079500"/>
            <a:ext cx="5288899" cy="2976563"/>
          </a:xfrm>
        </p:spPr>
      </p:pic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This is a 11pt caption under an image or movie with a 16:9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84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is 16,5pt text</a:t>
            </a:r>
          </a:p>
          <a:p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This is 16,5pt text</a:t>
            </a:r>
          </a:p>
          <a:p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This is 16,5pt text</a:t>
            </a:r>
          </a:p>
          <a:p>
            <a:r>
              <a:rPr lang="en-US"/>
              <a:t>with single line spacing</a:t>
            </a:r>
            <a:endParaRPr lang="en-GB" dirty="0"/>
          </a:p>
        </p:txBody>
      </p:sp>
      <p:pic>
        <p:nvPicPr>
          <p:cNvPr id="11" name="Tijdelijke aanduiding voor afbeelding 10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4" r="23554"/>
          <a:stretch>
            <a:fillRect/>
          </a:stretch>
        </p:blipFill>
        <p:spPr/>
      </p:pic>
      <p:pic>
        <p:nvPicPr>
          <p:cNvPr id="12" name="Tijdelijke aanduiding voor afbeelding 11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4" r="23554"/>
          <a:stretch>
            <a:fillRect/>
          </a:stretch>
        </p:blipFill>
        <p:spPr/>
      </p:pic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4" r="23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54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a white headline on a full</a:t>
            </a:r>
            <a:br>
              <a:rPr lang="en-US"/>
            </a:br>
            <a:r>
              <a:rPr lang="en-US"/>
              <a:t>screen, dark image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116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example of a black headline on a full</a:t>
            </a:r>
            <a:br>
              <a:rPr lang="en-US" dirty="0"/>
            </a:br>
            <a:r>
              <a:rPr lang="en-US" dirty="0"/>
              <a:t>screen, light image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a black headline on a white</a:t>
            </a:r>
            <a:br>
              <a:rPr lang="en-US"/>
            </a:br>
            <a:r>
              <a:rPr lang="en-US"/>
              <a:t>background</a:t>
            </a:r>
            <a:endParaRPr lang="en-GB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24" name="Tijdelijke aanduiding voor afbeelding 2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1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a 27pt headline with a 27pt line</a:t>
            </a:r>
            <a:br>
              <a:rPr lang="en-US"/>
            </a:br>
            <a:r>
              <a:rPr lang="en-US"/>
              <a:t>spacing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This is an example of 19,5pt text with single line spacing. Lorem ipsum is a pseudo-Latin text to emphasise design elements over content.</a:t>
            </a:r>
          </a:p>
          <a:p>
            <a:endParaRPr lang="en-GB"/>
          </a:p>
          <a:p>
            <a:pPr lvl="1"/>
            <a:r>
              <a:rPr lang="en-GB"/>
              <a:t>This is an example of 16,5pt text with single line spacing. Tota neglegentur consectetuer pri ne, wisi iisque delicata in mel.</a:t>
            </a:r>
          </a:p>
          <a:p>
            <a:pPr lvl="1"/>
            <a:endParaRPr lang="en-GB"/>
          </a:p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34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5" y="518400"/>
            <a:ext cx="7556500" cy="402927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4" y="101138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i="1" dirty="0" err="1"/>
              <a:t>HeavyMetals</a:t>
            </a:r>
            <a:r>
              <a:rPr lang="en-GB" dirty="0"/>
              <a:t> produces </a:t>
            </a:r>
            <a:r>
              <a:rPr lang="en-GB" b="1" dirty="0"/>
              <a:t>three types of metals</a:t>
            </a:r>
          </a:p>
          <a:p>
            <a:pPr lvl="2"/>
            <a:r>
              <a:rPr lang="en-GB" dirty="0"/>
              <a:t>An order of a given metal goes from </a:t>
            </a:r>
            <a:r>
              <a:rPr lang="en-GB" b="1" dirty="0"/>
              <a:t>Machine A </a:t>
            </a:r>
            <a:r>
              <a:rPr lang="en-GB" b="1" dirty="0">
                <a:sym typeface="Wingdings" panose="05000000000000000000" pitchFamily="2" charset="2"/>
              </a:rPr>
              <a:t> Machine B  Machine C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Every order has a </a:t>
            </a:r>
            <a:r>
              <a:rPr lang="en-GB" b="1" dirty="0">
                <a:sym typeface="Wingdings" panose="05000000000000000000" pitchFamily="2" charset="2"/>
              </a:rPr>
              <a:t>due date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Machine 3 has </a:t>
            </a:r>
            <a:r>
              <a:rPr lang="en-GB" b="1" dirty="0">
                <a:sym typeface="Wingdings" panose="05000000000000000000" pitchFamily="2" charset="2"/>
              </a:rPr>
              <a:t>setup time </a:t>
            </a:r>
            <a:r>
              <a:rPr lang="en-GB" dirty="0">
                <a:sym typeface="Wingdings" panose="05000000000000000000" pitchFamily="2" charset="2"/>
              </a:rPr>
              <a:t>when switching metals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BC0A3C-A57C-CD8A-312B-FAB8D48F2408}"/>
              </a:ext>
            </a:extLst>
          </p:cNvPr>
          <p:cNvCxnSpPr/>
          <p:nvPr/>
        </p:nvCxnSpPr>
        <p:spPr>
          <a:xfrm>
            <a:off x="845127" y="3226191"/>
            <a:ext cx="7079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F41662-940B-9C68-5B95-DF0C5689CC8E}"/>
              </a:ext>
            </a:extLst>
          </p:cNvPr>
          <p:cNvCxnSpPr/>
          <p:nvPr/>
        </p:nvCxnSpPr>
        <p:spPr>
          <a:xfrm>
            <a:off x="845127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14D11C-2FA4-150D-65C0-68D9AADC9F63}"/>
              </a:ext>
            </a:extLst>
          </p:cNvPr>
          <p:cNvCxnSpPr/>
          <p:nvPr/>
        </p:nvCxnSpPr>
        <p:spPr>
          <a:xfrm>
            <a:off x="1967344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57BE80-A779-C18B-D827-64CD74FDB177}"/>
              </a:ext>
            </a:extLst>
          </p:cNvPr>
          <p:cNvCxnSpPr>
            <a:cxnSpLocks/>
          </p:cNvCxnSpPr>
          <p:nvPr/>
        </p:nvCxnSpPr>
        <p:spPr>
          <a:xfrm>
            <a:off x="3089564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41130B-6051-F194-75F7-F55928F9122F}"/>
              </a:ext>
            </a:extLst>
          </p:cNvPr>
          <p:cNvCxnSpPr>
            <a:cxnSpLocks/>
          </p:cNvCxnSpPr>
          <p:nvPr/>
        </p:nvCxnSpPr>
        <p:spPr>
          <a:xfrm>
            <a:off x="4211782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A589FE-0A27-8A48-05E1-94DB192518BD}"/>
              </a:ext>
            </a:extLst>
          </p:cNvPr>
          <p:cNvCxnSpPr>
            <a:cxnSpLocks/>
          </p:cNvCxnSpPr>
          <p:nvPr/>
        </p:nvCxnSpPr>
        <p:spPr>
          <a:xfrm>
            <a:off x="7592291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7C10610-3214-B09D-3405-68AFCC8C9937}"/>
              </a:ext>
            </a:extLst>
          </p:cNvPr>
          <p:cNvGraphicFramePr>
            <a:graphicFrameLocks noGrp="1"/>
          </p:cNvGraphicFramePr>
          <p:nvPr/>
        </p:nvGraphicFramePr>
        <p:xfrm>
          <a:off x="-270160" y="2233954"/>
          <a:ext cx="8811488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05">
                  <a:extLst>
                    <a:ext uri="{9D8B030D-6E8A-4147-A177-3AD203B41FA5}">
                      <a16:colId xmlns:a16="http://schemas.microsoft.com/office/drawing/2014/main" val="3590714338"/>
                    </a:ext>
                  </a:extLst>
                </a:gridCol>
                <a:gridCol w="1226859">
                  <a:extLst>
                    <a:ext uri="{9D8B030D-6E8A-4147-A177-3AD203B41FA5}">
                      <a16:colId xmlns:a16="http://schemas.microsoft.com/office/drawing/2014/main" val="3728709829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607318794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589402182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4254266777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2003801070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302532994"/>
                    </a:ext>
                  </a:extLst>
                </a:gridCol>
                <a:gridCol w="953414">
                  <a:extLst>
                    <a:ext uri="{9D8B030D-6E8A-4147-A177-3AD203B41FA5}">
                      <a16:colId xmlns:a16="http://schemas.microsoft.com/office/drawing/2014/main" val="3500659986"/>
                    </a:ext>
                  </a:extLst>
                </a:gridCol>
              </a:tblGrid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 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022317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B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460652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C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137981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18EE7A-A6FE-7382-DC29-FB08A97B6628}"/>
              </a:ext>
            </a:extLst>
          </p:cNvPr>
          <p:cNvCxnSpPr>
            <a:cxnSpLocks/>
          </p:cNvCxnSpPr>
          <p:nvPr/>
        </p:nvCxnSpPr>
        <p:spPr>
          <a:xfrm>
            <a:off x="5347855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F5C441-FFF1-E4DA-9504-2FE536075FD2}"/>
              </a:ext>
            </a:extLst>
          </p:cNvPr>
          <p:cNvCxnSpPr>
            <a:cxnSpLocks/>
          </p:cNvCxnSpPr>
          <p:nvPr/>
        </p:nvCxnSpPr>
        <p:spPr>
          <a:xfrm>
            <a:off x="6470074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A66DCB7-8C33-520A-A65D-05EB12BE21E7}"/>
              </a:ext>
            </a:extLst>
          </p:cNvPr>
          <p:cNvSpPr/>
          <p:nvPr/>
        </p:nvSpPr>
        <p:spPr>
          <a:xfrm>
            <a:off x="845124" y="2218272"/>
            <a:ext cx="1122219" cy="308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8537DF-0FA0-8808-8F89-A95FF05B9D59}"/>
              </a:ext>
            </a:extLst>
          </p:cNvPr>
          <p:cNvSpPr/>
          <p:nvPr/>
        </p:nvSpPr>
        <p:spPr>
          <a:xfrm>
            <a:off x="1960408" y="2524467"/>
            <a:ext cx="1122219" cy="313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71A240-5D38-B58A-AC99-9F603741D532}"/>
              </a:ext>
            </a:extLst>
          </p:cNvPr>
          <p:cNvSpPr/>
          <p:nvPr/>
        </p:nvSpPr>
        <p:spPr>
          <a:xfrm>
            <a:off x="3082626" y="2828206"/>
            <a:ext cx="1136069" cy="2972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619827-E6D7-0D3C-AB23-E2A584CE0C80}"/>
              </a:ext>
            </a:extLst>
          </p:cNvPr>
          <p:cNvSpPr/>
          <p:nvPr/>
        </p:nvSpPr>
        <p:spPr>
          <a:xfrm>
            <a:off x="1960408" y="2218272"/>
            <a:ext cx="1122219" cy="3082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9BACB-C01E-9C02-6BE7-783476B52E91}"/>
              </a:ext>
            </a:extLst>
          </p:cNvPr>
          <p:cNvSpPr/>
          <p:nvPr/>
        </p:nvSpPr>
        <p:spPr>
          <a:xfrm>
            <a:off x="3082625" y="2524466"/>
            <a:ext cx="1136069" cy="3097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1C2A6A-298D-64A2-C123-8F3F88546838}"/>
              </a:ext>
            </a:extLst>
          </p:cNvPr>
          <p:cNvSpPr/>
          <p:nvPr/>
        </p:nvSpPr>
        <p:spPr>
          <a:xfrm>
            <a:off x="4218693" y="2527823"/>
            <a:ext cx="1136069" cy="3060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ijdelijke aanduiding voor inhoud 14">
            <a:extLst>
              <a:ext uri="{FF2B5EF4-FFF2-40B4-BE49-F238E27FC236}">
                <a16:creationId xmlns:a16="http://schemas.microsoft.com/office/drawing/2014/main" id="{F2CEF4DB-5E47-1263-D32C-2EE49C65CD5B}"/>
              </a:ext>
            </a:extLst>
          </p:cNvPr>
          <p:cNvSpPr txBox="1">
            <a:spLocks/>
          </p:cNvSpPr>
          <p:nvPr/>
        </p:nvSpPr>
        <p:spPr>
          <a:xfrm>
            <a:off x="758824" y="3385119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dirty="0">
                <a:sym typeface="Wingdings" panose="05000000000000000000" pitchFamily="2" charset="2"/>
              </a:rPr>
              <a:t>Produce an </a:t>
            </a:r>
            <a:r>
              <a:rPr lang="en-GB" b="1" dirty="0">
                <a:sym typeface="Wingdings" panose="05000000000000000000" pitchFamily="2" charset="2"/>
              </a:rPr>
              <a:t>optimal schedule</a:t>
            </a:r>
            <a:r>
              <a:rPr lang="en-GB" dirty="0">
                <a:sym typeface="Wingdings" panose="05000000000000000000" pitchFamily="2" charset="2"/>
              </a:rPr>
              <a:t>, meaning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Minimize  </a:t>
            </a:r>
            <a:r>
              <a:rPr lang="en-GB" b="1" dirty="0">
                <a:solidFill>
                  <a:srgbClr val="005024"/>
                </a:solidFill>
                <a:sym typeface="Wingdings" panose="05000000000000000000" pitchFamily="2" charset="2"/>
              </a:rPr>
              <a:t>lateness </a:t>
            </a:r>
            <a:r>
              <a:rPr lang="en-GB" b="1" dirty="0">
                <a:sym typeface="Wingdings" panose="05000000000000000000" pitchFamily="2" charset="2"/>
              </a:rPr>
              <a:t>+ </a:t>
            </a:r>
            <a:r>
              <a:rPr lang="en-GB" dirty="0">
                <a:sym typeface="Wingdings" panose="05000000000000000000" pitchFamily="2" charset="2"/>
              </a:rPr>
              <a:t> 					(total time in weeks)</a:t>
            </a:r>
          </a:p>
          <a:p>
            <a:pPr marL="0" lvl="2" indent="0">
              <a:buNone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        setup time </a:t>
            </a:r>
            <a:r>
              <a:rPr lang="en-GB" dirty="0">
                <a:sym typeface="Wingdings" panose="05000000000000000000" pitchFamily="2" charset="2"/>
              </a:rPr>
              <a:t>					(total time in hours)</a:t>
            </a: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714DE54C-5588-1152-79F5-A6139D0720BF}"/>
              </a:ext>
            </a:extLst>
          </p:cNvPr>
          <p:cNvSpPr/>
          <p:nvPr/>
        </p:nvSpPr>
        <p:spPr>
          <a:xfrm flipH="1">
            <a:off x="6219868" y="2832802"/>
            <a:ext cx="878835" cy="287895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7B84E609-901C-3E86-8DD3-96B1DCF4E90C}"/>
              </a:ext>
            </a:extLst>
          </p:cNvPr>
          <p:cNvSpPr/>
          <p:nvPr/>
        </p:nvSpPr>
        <p:spPr>
          <a:xfrm flipH="1">
            <a:off x="4211426" y="2837598"/>
            <a:ext cx="878835" cy="287895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B1EE78-A51D-A513-0FB6-6F029BF59046}"/>
              </a:ext>
            </a:extLst>
          </p:cNvPr>
          <p:cNvSpPr/>
          <p:nvPr/>
        </p:nvSpPr>
        <p:spPr>
          <a:xfrm>
            <a:off x="5090261" y="2834475"/>
            <a:ext cx="1136069" cy="2921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07F7EF-2B7F-0646-CA9D-7F5911328703}"/>
              </a:ext>
            </a:extLst>
          </p:cNvPr>
          <p:cNvSpPr/>
          <p:nvPr/>
        </p:nvSpPr>
        <p:spPr>
          <a:xfrm>
            <a:off x="7090425" y="2831706"/>
            <a:ext cx="1136069" cy="2875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92583-FD10-C0BF-60FF-8E63DAC84C33}"/>
              </a:ext>
            </a:extLst>
          </p:cNvPr>
          <p:cNvSpPr/>
          <p:nvPr/>
        </p:nvSpPr>
        <p:spPr>
          <a:xfrm>
            <a:off x="3082624" y="2219173"/>
            <a:ext cx="1135919" cy="3082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7C1F34-C24D-B21F-3D3B-0DA8771C986A}"/>
              </a:ext>
            </a:extLst>
          </p:cNvPr>
          <p:cNvGrpSpPr/>
          <p:nvPr/>
        </p:nvGrpSpPr>
        <p:grpSpPr>
          <a:xfrm>
            <a:off x="6345646" y="1687930"/>
            <a:ext cx="580314" cy="1438659"/>
            <a:chOff x="5221046" y="1498861"/>
            <a:chExt cx="619570" cy="1580061"/>
          </a:xfrm>
        </p:grpSpPr>
        <p:pic>
          <p:nvPicPr>
            <p:cNvPr id="1030" name="Picture 6" descr="Checkered flag clipart">
              <a:extLst>
                <a:ext uri="{FF2B5EF4-FFF2-40B4-BE49-F238E27FC236}">
                  <a16:creationId xmlns:a16="http://schemas.microsoft.com/office/drawing/2014/main" id="{C183A466-52F2-7EFA-3B84-81CF55483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16877">
              <a:off x="5221046" y="1498861"/>
              <a:ext cx="619570" cy="101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DCDBD-38C8-4EF2-1D91-076E2311D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290" y="2061210"/>
              <a:ext cx="0" cy="10177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95BDE56-6F52-9C29-B8E4-A6769C1B784A}"/>
              </a:ext>
            </a:extLst>
          </p:cNvPr>
          <p:cNvSpPr/>
          <p:nvPr/>
        </p:nvSpPr>
        <p:spPr>
          <a:xfrm>
            <a:off x="7097896" y="2839052"/>
            <a:ext cx="1136069" cy="287537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14865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slide with table and text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/>
              <a:t>This is an example of 16,5pt text with single line spacing. Tota neglegentur consectetuer pri ne, wisi iisque delicata in mel.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30</a:t>
            </a:fld>
            <a:endParaRPr lang="en-GB" dirty="0"/>
          </a:p>
        </p:txBody>
      </p:sp>
      <p:graphicFrame>
        <p:nvGraphicFramePr>
          <p:cNvPr id="7" name="Tijdelijke aanduiding voor tabel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721428919"/>
              </p:ext>
            </p:extLst>
          </p:nvPr>
        </p:nvGraphicFramePr>
        <p:xfrm>
          <a:off x="755650" y="1079500"/>
          <a:ext cx="7559676" cy="1219200"/>
        </p:xfrm>
        <a:graphic>
          <a:graphicData uri="http://schemas.openxmlformats.org/drawingml/2006/table">
            <a:tbl>
              <a:tblPr firstRow="1" bandRow="1"/>
              <a:tblGrid>
                <a:gridCol w="1259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/>
                        <a:t>Item 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920.000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1.120.000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1.055.000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1.200.000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1.330.000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/>
                        <a:t>Item</a:t>
                      </a:r>
                      <a:r>
                        <a:rPr lang="en-GB" sz="1400" baseline="0" dirty="0"/>
                        <a:t> 2</a:t>
                      </a:r>
                      <a:endParaRPr lang="en-GB" sz="14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905.000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1.105.000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1.045.000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1.050.000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1.230.000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/>
                        <a:t>Item 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916.000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1.116.000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1.04.6000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1.120.000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1.300.000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8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slide with table and text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/>
              <a:t>This is an example of 16,5pt text with single line spacing. Tota neglegentur consectetuer </a:t>
            </a:r>
            <a:r>
              <a:rPr lang="it-IT"/>
              <a:t>pri ne, wisi iisque delicata in mel.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31</a:t>
            </a:fld>
            <a:endParaRPr lang="en-GB" dirty="0"/>
          </a:p>
        </p:txBody>
      </p:sp>
      <p:graphicFrame>
        <p:nvGraphicFramePr>
          <p:cNvPr id="9" name="Tijdelijke aanduiding voor tabel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42202332"/>
              </p:ext>
            </p:extLst>
          </p:nvPr>
        </p:nvGraphicFramePr>
        <p:xfrm>
          <a:off x="755650" y="1079500"/>
          <a:ext cx="7559676" cy="1219200"/>
        </p:xfrm>
        <a:graphic>
          <a:graphicData uri="http://schemas.openxmlformats.org/drawingml/2006/table">
            <a:tbl>
              <a:tblPr firstRow="1" bandRow="1"/>
              <a:tblGrid>
                <a:gridCol w="1259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920.000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1.120.000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1.055.000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1.200.000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1.330.000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</a:t>
                      </a:r>
                      <a:r>
                        <a:rPr lang="en-GB" sz="14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905.000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1.105.000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1.045.000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1.050.000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1.230.000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916.000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1.116.000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1.04.6000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1.120.000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1.300.000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71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chart - Line</a:t>
            </a:r>
            <a:endParaRPr lang="en-GB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32</a:t>
            </a:fld>
            <a:endParaRPr lang="en-GB" dirty="0"/>
          </a:p>
        </p:txBody>
      </p:sp>
      <p:graphicFrame>
        <p:nvGraphicFramePr>
          <p:cNvPr id="9" name="Tijdelijke aanduiding voor grafiek 8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3345674656"/>
              </p:ext>
            </p:extLst>
          </p:nvPr>
        </p:nvGraphicFramePr>
        <p:xfrm>
          <a:off x="755650" y="1079500"/>
          <a:ext cx="7559675" cy="314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7910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chart - Pie</a:t>
            </a:r>
            <a:endParaRPr lang="en-GB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33</a:t>
            </a:fld>
            <a:endParaRPr lang="en-GB" dirty="0"/>
          </a:p>
        </p:txBody>
      </p:sp>
      <p:graphicFrame>
        <p:nvGraphicFramePr>
          <p:cNvPr id="9" name="Tijdelijke aanduiding voor grafiek 8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172829185"/>
              </p:ext>
            </p:extLst>
          </p:nvPr>
        </p:nvGraphicFramePr>
        <p:xfrm>
          <a:off x="755650" y="1079500"/>
          <a:ext cx="7559675" cy="314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861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chart - Column</a:t>
            </a:r>
            <a:endParaRPr lang="en-GB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34</a:t>
            </a:fld>
            <a:endParaRPr lang="en-GB" dirty="0"/>
          </a:p>
        </p:txBody>
      </p:sp>
      <p:graphicFrame>
        <p:nvGraphicFramePr>
          <p:cNvPr id="10" name="Tijdelijke aanduiding voor grafiek 7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297647934"/>
              </p:ext>
            </p:extLst>
          </p:nvPr>
        </p:nvGraphicFramePr>
        <p:xfrm>
          <a:off x="755650" y="1079500"/>
          <a:ext cx="7559675" cy="314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00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chart - Column</a:t>
            </a:r>
            <a:endParaRPr lang="en-GB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35</a:t>
            </a:fld>
            <a:endParaRPr lang="en-GB" dirty="0"/>
          </a:p>
        </p:txBody>
      </p:sp>
      <p:graphicFrame>
        <p:nvGraphicFramePr>
          <p:cNvPr id="6" name="Tijdelijke aanduiding voor grafiek 7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563285521"/>
              </p:ext>
            </p:extLst>
          </p:nvPr>
        </p:nvGraphicFramePr>
        <p:xfrm>
          <a:off x="755650" y="1079500"/>
          <a:ext cx="7559675" cy="314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391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5" y="518400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4" y="923157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GB" sz="2000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7" name="Tijdelijke aanduiding voor inhoud 14">
            <a:extLst>
              <a:ext uri="{FF2B5EF4-FFF2-40B4-BE49-F238E27FC236}">
                <a16:creationId xmlns:a16="http://schemas.microsoft.com/office/drawing/2014/main" id="{1B68F105-C83A-91F8-FC49-21F9FDD22E95}"/>
              </a:ext>
            </a:extLst>
          </p:cNvPr>
          <p:cNvSpPr txBox="1">
            <a:spLocks/>
          </p:cNvSpPr>
          <p:nvPr/>
        </p:nvSpPr>
        <p:spPr>
          <a:xfrm>
            <a:off x="758824" y="1372350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endParaRPr lang="en-GB" sz="2000" dirty="0">
              <a:sym typeface="Wingdings" panose="05000000000000000000" pitchFamily="2" charset="2"/>
            </a:endParaRPr>
          </a:p>
        </p:txBody>
      </p:sp>
      <p:sp>
        <p:nvSpPr>
          <p:cNvPr id="10" name="Tijdelijke aanduiding voor inhoud 14">
            <a:extLst>
              <a:ext uri="{FF2B5EF4-FFF2-40B4-BE49-F238E27FC236}">
                <a16:creationId xmlns:a16="http://schemas.microsoft.com/office/drawing/2014/main" id="{773240E8-8107-C749-8D50-30E94688F563}"/>
              </a:ext>
            </a:extLst>
          </p:cNvPr>
          <p:cNvSpPr txBox="1">
            <a:spLocks/>
          </p:cNvSpPr>
          <p:nvPr/>
        </p:nvSpPr>
        <p:spPr>
          <a:xfrm>
            <a:off x="758823" y="1372349"/>
            <a:ext cx="7165975" cy="284799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GB" sz="2000" dirty="0">
                <a:sym typeface="Wingdings" panose="05000000000000000000" pitchFamily="2" charset="2"/>
              </a:rPr>
              <a:t>Identifying and discussing relevant assumptions,</a:t>
            </a:r>
          </a:p>
          <a:p>
            <a:pPr lvl="2">
              <a:lnSpc>
                <a:spcPct val="150000"/>
              </a:lnSpc>
            </a:pPr>
            <a:r>
              <a:rPr lang="en-GB" sz="2000" dirty="0">
                <a:sym typeface="Wingdings" panose="05000000000000000000" pitchFamily="2" charset="2"/>
              </a:rPr>
              <a:t>Producing a better schedule,</a:t>
            </a:r>
          </a:p>
          <a:p>
            <a:pPr lvl="2">
              <a:lnSpc>
                <a:spcPct val="150000"/>
              </a:lnSpc>
            </a:pPr>
            <a:r>
              <a:rPr lang="en-GB" sz="2000" dirty="0">
                <a:sym typeface="Wingdings" panose="05000000000000000000" pitchFamily="2" charset="2"/>
              </a:rPr>
              <a:t>Generalizing the problem,</a:t>
            </a:r>
          </a:p>
          <a:p>
            <a:pPr lvl="2">
              <a:lnSpc>
                <a:spcPct val="150000"/>
              </a:lnSpc>
            </a:pPr>
            <a:r>
              <a:rPr lang="en-GB" sz="2000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lvl="2">
              <a:lnSpc>
                <a:spcPct val="150000"/>
              </a:lnSpc>
            </a:pPr>
            <a:r>
              <a:rPr lang="en-GB" sz="2000" dirty="0">
                <a:sym typeface="Wingdings" panose="05000000000000000000" pitchFamily="2" charset="2"/>
              </a:rPr>
              <a:t>Benchmarking the algorithm</a:t>
            </a:r>
          </a:p>
          <a:p>
            <a:pPr lvl="2">
              <a:lnSpc>
                <a:spcPct val="150000"/>
              </a:lnSpc>
            </a:pPr>
            <a:r>
              <a:rPr lang="en-GB" sz="2000" dirty="0">
                <a:sym typeface="Wingdings" panose="05000000000000000000" pitchFamily="2" charset="2"/>
              </a:rPr>
              <a:t>Proposing further research</a:t>
            </a:r>
          </a:p>
          <a:p>
            <a:pPr lvl="2">
              <a:lnSpc>
                <a:spcPct val="150000"/>
              </a:lnSpc>
            </a:pPr>
            <a:endParaRPr lang="en-GB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63812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Scheduling of metal production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208022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861251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Identifying and discussing relevant assumptions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>
            <a:spLocks/>
          </p:cNvSpPr>
          <p:nvPr/>
        </p:nvSpPr>
        <p:spPr>
          <a:xfrm>
            <a:off x="747237" y="941498"/>
            <a:ext cx="8182926" cy="2848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7" name="Tijdelijke aanduiding voor inhoud 14">
            <a:extLst>
              <a:ext uri="{FF2B5EF4-FFF2-40B4-BE49-F238E27FC236}">
                <a16:creationId xmlns:a16="http://schemas.microsoft.com/office/drawing/2014/main" id="{7DDF01CF-C657-B15C-25F1-5274B1606EA2}"/>
              </a:ext>
            </a:extLst>
          </p:cNvPr>
          <p:cNvSpPr txBox="1">
            <a:spLocks/>
          </p:cNvSpPr>
          <p:nvPr/>
        </p:nvSpPr>
        <p:spPr>
          <a:xfrm>
            <a:off x="758824" y="101138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dirty="0">
                <a:sym typeface="Wingdings" panose="05000000000000000000" pitchFamily="2" charset="2"/>
              </a:rPr>
              <a:t>Only </a:t>
            </a:r>
            <a:r>
              <a:rPr lang="en-GB" b="1" dirty="0">
                <a:sym typeface="Wingdings" panose="05000000000000000000" pitchFamily="2" charset="2"/>
              </a:rPr>
              <a:t>two distinct due dates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For each metal type, duration on Machine A, B, C </a:t>
            </a:r>
            <a:r>
              <a:rPr lang="en-GB" b="1" dirty="0">
                <a:sym typeface="Wingdings" panose="05000000000000000000" pitchFamily="2" charset="2"/>
              </a:rPr>
              <a:t>consistent</a:t>
            </a:r>
            <a:r>
              <a:rPr lang="en-GB" dirty="0">
                <a:sym typeface="Wingdings" panose="05000000000000000000" pitchFamily="2" charset="2"/>
              </a:rPr>
              <a:t> among orders  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For each metal type, </a:t>
            </a:r>
            <a:r>
              <a:rPr lang="en-GB" b="1" dirty="0">
                <a:sym typeface="Wingdings" panose="05000000000000000000" pitchFamily="2" charset="2"/>
              </a:rPr>
              <a:t>duration on C is the longest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6FDA16F-4D0A-0F29-71CA-02E5DC7F7EDD}"/>
              </a:ext>
            </a:extLst>
          </p:cNvPr>
          <p:cNvCxnSpPr/>
          <p:nvPr/>
        </p:nvCxnSpPr>
        <p:spPr>
          <a:xfrm>
            <a:off x="845127" y="3226191"/>
            <a:ext cx="7079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3227A88-B77A-EE08-AC43-43557B0F9FAD}"/>
              </a:ext>
            </a:extLst>
          </p:cNvPr>
          <p:cNvCxnSpPr/>
          <p:nvPr/>
        </p:nvCxnSpPr>
        <p:spPr>
          <a:xfrm>
            <a:off x="845127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A368FD2-FFB0-5012-CF5D-8CAD70DC4E3B}"/>
              </a:ext>
            </a:extLst>
          </p:cNvPr>
          <p:cNvCxnSpPr/>
          <p:nvPr/>
        </p:nvCxnSpPr>
        <p:spPr>
          <a:xfrm>
            <a:off x="1967344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503CB9F-9EAD-8743-B510-974317C66EC0}"/>
              </a:ext>
            </a:extLst>
          </p:cNvPr>
          <p:cNvCxnSpPr>
            <a:cxnSpLocks/>
          </p:cNvCxnSpPr>
          <p:nvPr/>
        </p:nvCxnSpPr>
        <p:spPr>
          <a:xfrm>
            <a:off x="3089564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FA30E50-20C4-C8E5-5D97-CE0796FD52C4}"/>
              </a:ext>
            </a:extLst>
          </p:cNvPr>
          <p:cNvCxnSpPr>
            <a:cxnSpLocks/>
          </p:cNvCxnSpPr>
          <p:nvPr/>
        </p:nvCxnSpPr>
        <p:spPr>
          <a:xfrm>
            <a:off x="4211782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3485F1E-D6B9-F1BF-8B0E-990F658E03D4}"/>
              </a:ext>
            </a:extLst>
          </p:cNvPr>
          <p:cNvCxnSpPr>
            <a:cxnSpLocks/>
          </p:cNvCxnSpPr>
          <p:nvPr/>
        </p:nvCxnSpPr>
        <p:spPr>
          <a:xfrm>
            <a:off x="7592291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A965ED50-6AED-0A3D-339D-A9AE96F00553}"/>
              </a:ext>
            </a:extLst>
          </p:cNvPr>
          <p:cNvGraphicFramePr>
            <a:graphicFrameLocks noGrp="1"/>
          </p:cNvGraphicFramePr>
          <p:nvPr/>
        </p:nvGraphicFramePr>
        <p:xfrm>
          <a:off x="-270160" y="2233954"/>
          <a:ext cx="8811488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05">
                  <a:extLst>
                    <a:ext uri="{9D8B030D-6E8A-4147-A177-3AD203B41FA5}">
                      <a16:colId xmlns:a16="http://schemas.microsoft.com/office/drawing/2014/main" val="3590714338"/>
                    </a:ext>
                  </a:extLst>
                </a:gridCol>
                <a:gridCol w="1226859">
                  <a:extLst>
                    <a:ext uri="{9D8B030D-6E8A-4147-A177-3AD203B41FA5}">
                      <a16:colId xmlns:a16="http://schemas.microsoft.com/office/drawing/2014/main" val="3728709829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607318794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589402182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4254266777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2003801070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302532994"/>
                    </a:ext>
                  </a:extLst>
                </a:gridCol>
                <a:gridCol w="953414">
                  <a:extLst>
                    <a:ext uri="{9D8B030D-6E8A-4147-A177-3AD203B41FA5}">
                      <a16:colId xmlns:a16="http://schemas.microsoft.com/office/drawing/2014/main" val="3500659986"/>
                    </a:ext>
                  </a:extLst>
                </a:gridCol>
              </a:tblGrid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 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022317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B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460652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C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137981"/>
                  </a:ext>
                </a:extLst>
              </a:tr>
            </a:tbl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0B9A8EF-6867-4231-FCA6-9B767828AB2D}"/>
              </a:ext>
            </a:extLst>
          </p:cNvPr>
          <p:cNvCxnSpPr>
            <a:cxnSpLocks/>
          </p:cNvCxnSpPr>
          <p:nvPr/>
        </p:nvCxnSpPr>
        <p:spPr>
          <a:xfrm>
            <a:off x="5347855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B3687D-7897-79EC-2C3A-C6F6BDBDEDD5}"/>
              </a:ext>
            </a:extLst>
          </p:cNvPr>
          <p:cNvCxnSpPr>
            <a:cxnSpLocks/>
          </p:cNvCxnSpPr>
          <p:nvPr/>
        </p:nvCxnSpPr>
        <p:spPr>
          <a:xfrm>
            <a:off x="6470074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DB37F78B-EC67-2EC8-0E53-178E27E5A0AB}"/>
              </a:ext>
            </a:extLst>
          </p:cNvPr>
          <p:cNvSpPr/>
          <p:nvPr/>
        </p:nvSpPr>
        <p:spPr>
          <a:xfrm>
            <a:off x="845124" y="2218272"/>
            <a:ext cx="1122219" cy="308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BDF64B1-E328-B2AA-1734-8574A127C74F}"/>
              </a:ext>
            </a:extLst>
          </p:cNvPr>
          <p:cNvSpPr/>
          <p:nvPr/>
        </p:nvSpPr>
        <p:spPr>
          <a:xfrm>
            <a:off x="1960408" y="2524467"/>
            <a:ext cx="1122219" cy="313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1888A5-1FD0-4A0F-C7C7-47B3DBA923D1}"/>
              </a:ext>
            </a:extLst>
          </p:cNvPr>
          <p:cNvSpPr/>
          <p:nvPr/>
        </p:nvSpPr>
        <p:spPr>
          <a:xfrm>
            <a:off x="3082626" y="2828206"/>
            <a:ext cx="1136069" cy="2972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DCE31EC-C984-ED14-6A90-FEC390604BD1}"/>
              </a:ext>
            </a:extLst>
          </p:cNvPr>
          <p:cNvSpPr/>
          <p:nvPr/>
        </p:nvSpPr>
        <p:spPr>
          <a:xfrm>
            <a:off x="1960408" y="2218272"/>
            <a:ext cx="1122219" cy="3082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A47BA88-4545-D641-7756-6372F35863C4}"/>
              </a:ext>
            </a:extLst>
          </p:cNvPr>
          <p:cNvSpPr/>
          <p:nvPr/>
        </p:nvSpPr>
        <p:spPr>
          <a:xfrm>
            <a:off x="3082625" y="2524466"/>
            <a:ext cx="1136069" cy="3097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3365A0-22EB-DB47-7962-DCBDFCE3623A}"/>
              </a:ext>
            </a:extLst>
          </p:cNvPr>
          <p:cNvSpPr/>
          <p:nvPr/>
        </p:nvSpPr>
        <p:spPr>
          <a:xfrm>
            <a:off x="4218693" y="2527823"/>
            <a:ext cx="1136069" cy="3060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3" name="Right Triangle 102">
            <a:extLst>
              <a:ext uri="{FF2B5EF4-FFF2-40B4-BE49-F238E27FC236}">
                <a16:creationId xmlns:a16="http://schemas.microsoft.com/office/drawing/2014/main" id="{D98F2173-2068-E202-0C71-0D9F81B075D3}"/>
              </a:ext>
            </a:extLst>
          </p:cNvPr>
          <p:cNvSpPr/>
          <p:nvPr/>
        </p:nvSpPr>
        <p:spPr>
          <a:xfrm flipH="1">
            <a:off x="6219868" y="2832802"/>
            <a:ext cx="878835" cy="287895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4" name="Right Triangle 103">
            <a:extLst>
              <a:ext uri="{FF2B5EF4-FFF2-40B4-BE49-F238E27FC236}">
                <a16:creationId xmlns:a16="http://schemas.microsoft.com/office/drawing/2014/main" id="{C62DF51D-3FDB-864A-A86B-8D357BF958A1}"/>
              </a:ext>
            </a:extLst>
          </p:cNvPr>
          <p:cNvSpPr/>
          <p:nvPr/>
        </p:nvSpPr>
        <p:spPr>
          <a:xfrm flipH="1">
            <a:off x="4211426" y="2837598"/>
            <a:ext cx="878835" cy="287895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C3EAEF2-A19F-CE80-DD62-27BE61AB8E2B}"/>
              </a:ext>
            </a:extLst>
          </p:cNvPr>
          <p:cNvSpPr/>
          <p:nvPr/>
        </p:nvSpPr>
        <p:spPr>
          <a:xfrm>
            <a:off x="5090261" y="2834475"/>
            <a:ext cx="1136069" cy="2921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4261CCE-B0C2-1B71-767C-15F2B7A3C530}"/>
              </a:ext>
            </a:extLst>
          </p:cNvPr>
          <p:cNvSpPr/>
          <p:nvPr/>
        </p:nvSpPr>
        <p:spPr>
          <a:xfrm>
            <a:off x="3082624" y="2219173"/>
            <a:ext cx="1135919" cy="3082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E38F17F-956E-5105-CCA1-BB37C2A32CD5}"/>
              </a:ext>
            </a:extLst>
          </p:cNvPr>
          <p:cNvGrpSpPr/>
          <p:nvPr/>
        </p:nvGrpSpPr>
        <p:grpSpPr>
          <a:xfrm>
            <a:off x="6345646" y="1687930"/>
            <a:ext cx="580314" cy="1438659"/>
            <a:chOff x="5221046" y="1498861"/>
            <a:chExt cx="619570" cy="1580061"/>
          </a:xfrm>
        </p:grpSpPr>
        <p:pic>
          <p:nvPicPr>
            <p:cNvPr id="109" name="Picture 6" descr="Checkered flag clipart">
              <a:extLst>
                <a:ext uri="{FF2B5EF4-FFF2-40B4-BE49-F238E27FC236}">
                  <a16:creationId xmlns:a16="http://schemas.microsoft.com/office/drawing/2014/main" id="{CDD45FF1-CC2E-8831-FB4C-538847D11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16877">
              <a:off x="5221046" y="1498861"/>
              <a:ext cx="619570" cy="101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91F7B8B-8E94-A79D-ED8B-CB6DC0CE8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290" y="2061210"/>
              <a:ext cx="0" cy="10177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26B6BFB-7A63-B0B0-8142-FB62EDA622CD}"/>
              </a:ext>
            </a:extLst>
          </p:cNvPr>
          <p:cNvSpPr/>
          <p:nvPr/>
        </p:nvSpPr>
        <p:spPr>
          <a:xfrm>
            <a:off x="7092616" y="2834302"/>
            <a:ext cx="1136069" cy="287537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9845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 animBg="1"/>
      <p:bldP spid="1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4">
            <a:extLst>
              <a:ext uri="{FF2B5EF4-FFF2-40B4-BE49-F238E27FC236}">
                <a16:creationId xmlns:a16="http://schemas.microsoft.com/office/drawing/2014/main" id="{22D3CB01-3A75-AD27-9D10-1D392BA3FF20}"/>
              </a:ext>
            </a:extLst>
          </p:cNvPr>
          <p:cNvSpPr txBox="1">
            <a:spLocks/>
          </p:cNvSpPr>
          <p:nvPr/>
        </p:nvSpPr>
        <p:spPr>
          <a:xfrm>
            <a:off x="758824" y="931034"/>
            <a:ext cx="7556500" cy="315889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Scheduling of metal production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208022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>
            <a:spLocks/>
          </p:cNvSpPr>
          <p:nvPr/>
        </p:nvSpPr>
        <p:spPr>
          <a:xfrm>
            <a:off x="610292" y="859099"/>
            <a:ext cx="8182926" cy="2848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7" name="Tijdelijke aanduiding voor inhoud 14">
            <a:extLst>
              <a:ext uri="{FF2B5EF4-FFF2-40B4-BE49-F238E27FC236}">
                <a16:creationId xmlns:a16="http://schemas.microsoft.com/office/drawing/2014/main" id="{7DDF01CF-C657-B15C-25F1-5274B1606EA2}"/>
              </a:ext>
            </a:extLst>
          </p:cNvPr>
          <p:cNvSpPr txBox="1">
            <a:spLocks/>
          </p:cNvSpPr>
          <p:nvPr/>
        </p:nvSpPr>
        <p:spPr>
          <a:xfrm>
            <a:off x="758824" y="101138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dirty="0">
                <a:sym typeface="Wingdings" panose="05000000000000000000" pitchFamily="2" charset="2"/>
              </a:rPr>
              <a:t>Only </a:t>
            </a:r>
            <a:r>
              <a:rPr lang="en-GB" b="1" dirty="0">
                <a:sym typeface="Wingdings" panose="05000000000000000000" pitchFamily="2" charset="2"/>
              </a:rPr>
              <a:t>two distinct due dates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For each metal type, duration on Machine A, B, C </a:t>
            </a:r>
            <a:r>
              <a:rPr lang="en-GB" b="1" dirty="0">
                <a:sym typeface="Wingdings" panose="05000000000000000000" pitchFamily="2" charset="2"/>
              </a:rPr>
              <a:t>consistent</a:t>
            </a:r>
            <a:r>
              <a:rPr lang="en-GB" dirty="0">
                <a:sym typeface="Wingdings" panose="05000000000000000000" pitchFamily="2" charset="2"/>
              </a:rPr>
              <a:t> among orders  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For each metal type, </a:t>
            </a:r>
            <a:r>
              <a:rPr lang="en-GB" b="1" dirty="0">
                <a:sym typeface="Wingdings" panose="05000000000000000000" pitchFamily="2" charset="2"/>
              </a:rPr>
              <a:t>duration on C is the longest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6FDA16F-4D0A-0F29-71CA-02E5DC7F7EDD}"/>
              </a:ext>
            </a:extLst>
          </p:cNvPr>
          <p:cNvCxnSpPr/>
          <p:nvPr/>
        </p:nvCxnSpPr>
        <p:spPr>
          <a:xfrm>
            <a:off x="845127" y="3226191"/>
            <a:ext cx="7079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3227A88-B77A-EE08-AC43-43557B0F9FAD}"/>
              </a:ext>
            </a:extLst>
          </p:cNvPr>
          <p:cNvCxnSpPr/>
          <p:nvPr/>
        </p:nvCxnSpPr>
        <p:spPr>
          <a:xfrm>
            <a:off x="845127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A368FD2-FFB0-5012-CF5D-8CAD70DC4E3B}"/>
              </a:ext>
            </a:extLst>
          </p:cNvPr>
          <p:cNvCxnSpPr/>
          <p:nvPr/>
        </p:nvCxnSpPr>
        <p:spPr>
          <a:xfrm>
            <a:off x="1967344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503CB9F-9EAD-8743-B510-974317C66EC0}"/>
              </a:ext>
            </a:extLst>
          </p:cNvPr>
          <p:cNvCxnSpPr>
            <a:cxnSpLocks/>
          </p:cNvCxnSpPr>
          <p:nvPr/>
        </p:nvCxnSpPr>
        <p:spPr>
          <a:xfrm>
            <a:off x="3089564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FA30E50-20C4-C8E5-5D97-CE0796FD52C4}"/>
              </a:ext>
            </a:extLst>
          </p:cNvPr>
          <p:cNvCxnSpPr>
            <a:cxnSpLocks/>
          </p:cNvCxnSpPr>
          <p:nvPr/>
        </p:nvCxnSpPr>
        <p:spPr>
          <a:xfrm>
            <a:off x="4211782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3485F1E-D6B9-F1BF-8B0E-990F658E03D4}"/>
              </a:ext>
            </a:extLst>
          </p:cNvPr>
          <p:cNvCxnSpPr>
            <a:cxnSpLocks/>
          </p:cNvCxnSpPr>
          <p:nvPr/>
        </p:nvCxnSpPr>
        <p:spPr>
          <a:xfrm>
            <a:off x="7592291" y="3129208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A965ED50-6AED-0A3D-339D-A9AE96F00553}"/>
              </a:ext>
            </a:extLst>
          </p:cNvPr>
          <p:cNvGraphicFramePr>
            <a:graphicFrameLocks noGrp="1"/>
          </p:cNvGraphicFramePr>
          <p:nvPr/>
        </p:nvGraphicFramePr>
        <p:xfrm>
          <a:off x="-270160" y="2233954"/>
          <a:ext cx="8811488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05">
                  <a:extLst>
                    <a:ext uri="{9D8B030D-6E8A-4147-A177-3AD203B41FA5}">
                      <a16:colId xmlns:a16="http://schemas.microsoft.com/office/drawing/2014/main" val="3590714338"/>
                    </a:ext>
                  </a:extLst>
                </a:gridCol>
                <a:gridCol w="1226859">
                  <a:extLst>
                    <a:ext uri="{9D8B030D-6E8A-4147-A177-3AD203B41FA5}">
                      <a16:colId xmlns:a16="http://schemas.microsoft.com/office/drawing/2014/main" val="3728709829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607318794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589402182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4254266777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2003801070"/>
                    </a:ext>
                  </a:extLst>
                </a:gridCol>
                <a:gridCol w="1122582">
                  <a:extLst>
                    <a:ext uri="{9D8B030D-6E8A-4147-A177-3AD203B41FA5}">
                      <a16:colId xmlns:a16="http://schemas.microsoft.com/office/drawing/2014/main" val="1302532994"/>
                    </a:ext>
                  </a:extLst>
                </a:gridCol>
                <a:gridCol w="953414">
                  <a:extLst>
                    <a:ext uri="{9D8B030D-6E8A-4147-A177-3AD203B41FA5}">
                      <a16:colId xmlns:a16="http://schemas.microsoft.com/office/drawing/2014/main" val="3500659986"/>
                    </a:ext>
                  </a:extLst>
                </a:gridCol>
              </a:tblGrid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 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022317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B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460652"/>
                  </a:ext>
                </a:extLst>
              </a:tr>
              <a:tr h="297147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C</a:t>
                      </a:r>
                      <a:endParaRPr lang="en-NL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137981"/>
                  </a:ext>
                </a:extLst>
              </a:tr>
            </a:tbl>
          </a:graphicData>
        </a:graphic>
      </p:graphicFrame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0B9A8EF-6867-4231-FCA6-9B767828AB2D}"/>
              </a:ext>
            </a:extLst>
          </p:cNvPr>
          <p:cNvCxnSpPr>
            <a:cxnSpLocks/>
          </p:cNvCxnSpPr>
          <p:nvPr/>
        </p:nvCxnSpPr>
        <p:spPr>
          <a:xfrm>
            <a:off x="5347855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B3687D-7897-79EC-2C3A-C6F6BDBDEDD5}"/>
              </a:ext>
            </a:extLst>
          </p:cNvPr>
          <p:cNvCxnSpPr>
            <a:cxnSpLocks/>
          </p:cNvCxnSpPr>
          <p:nvPr/>
        </p:nvCxnSpPr>
        <p:spPr>
          <a:xfrm>
            <a:off x="6470074" y="3132672"/>
            <a:ext cx="0" cy="18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DB37F78B-EC67-2EC8-0E53-178E27E5A0AB}"/>
              </a:ext>
            </a:extLst>
          </p:cNvPr>
          <p:cNvSpPr/>
          <p:nvPr/>
        </p:nvSpPr>
        <p:spPr>
          <a:xfrm>
            <a:off x="845124" y="2218272"/>
            <a:ext cx="1122219" cy="308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BDF64B1-E328-B2AA-1734-8574A127C74F}"/>
              </a:ext>
            </a:extLst>
          </p:cNvPr>
          <p:cNvSpPr/>
          <p:nvPr/>
        </p:nvSpPr>
        <p:spPr>
          <a:xfrm>
            <a:off x="1960408" y="2524467"/>
            <a:ext cx="1122219" cy="313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1888A5-1FD0-4A0F-C7C7-47B3DBA923D1}"/>
              </a:ext>
            </a:extLst>
          </p:cNvPr>
          <p:cNvSpPr/>
          <p:nvPr/>
        </p:nvSpPr>
        <p:spPr>
          <a:xfrm>
            <a:off x="3082626" y="2828206"/>
            <a:ext cx="1343168" cy="2972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DCE31EC-C984-ED14-6A90-FEC390604BD1}"/>
              </a:ext>
            </a:extLst>
          </p:cNvPr>
          <p:cNvSpPr/>
          <p:nvPr/>
        </p:nvSpPr>
        <p:spPr>
          <a:xfrm>
            <a:off x="1960408" y="2218272"/>
            <a:ext cx="1122219" cy="3082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A47BA88-4545-D641-7756-6372F35863C4}"/>
              </a:ext>
            </a:extLst>
          </p:cNvPr>
          <p:cNvSpPr/>
          <p:nvPr/>
        </p:nvSpPr>
        <p:spPr>
          <a:xfrm>
            <a:off x="3082625" y="2524466"/>
            <a:ext cx="1136069" cy="3097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3365A0-22EB-DB47-7962-DCBDFCE3623A}"/>
              </a:ext>
            </a:extLst>
          </p:cNvPr>
          <p:cNvSpPr/>
          <p:nvPr/>
        </p:nvSpPr>
        <p:spPr>
          <a:xfrm>
            <a:off x="4218693" y="2527823"/>
            <a:ext cx="1136069" cy="3060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3" name="Right Triangle 102">
            <a:extLst>
              <a:ext uri="{FF2B5EF4-FFF2-40B4-BE49-F238E27FC236}">
                <a16:creationId xmlns:a16="http://schemas.microsoft.com/office/drawing/2014/main" id="{D98F2173-2068-E202-0C71-0D9F81B075D3}"/>
              </a:ext>
            </a:extLst>
          </p:cNvPr>
          <p:cNvSpPr/>
          <p:nvPr/>
        </p:nvSpPr>
        <p:spPr>
          <a:xfrm flipH="1">
            <a:off x="6595788" y="2832802"/>
            <a:ext cx="878835" cy="287895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4" name="Right Triangle 103">
            <a:extLst>
              <a:ext uri="{FF2B5EF4-FFF2-40B4-BE49-F238E27FC236}">
                <a16:creationId xmlns:a16="http://schemas.microsoft.com/office/drawing/2014/main" id="{C62DF51D-3FDB-864A-A86B-8D357BF958A1}"/>
              </a:ext>
            </a:extLst>
          </p:cNvPr>
          <p:cNvSpPr/>
          <p:nvPr/>
        </p:nvSpPr>
        <p:spPr>
          <a:xfrm flipH="1">
            <a:off x="4419706" y="2837598"/>
            <a:ext cx="878835" cy="287895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C3EAEF2-A19F-CE80-DD62-27BE61AB8E2B}"/>
              </a:ext>
            </a:extLst>
          </p:cNvPr>
          <p:cNvSpPr/>
          <p:nvPr/>
        </p:nvSpPr>
        <p:spPr>
          <a:xfrm>
            <a:off x="5298541" y="2834475"/>
            <a:ext cx="1300376" cy="2921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4261CCE-B0C2-1B71-767C-15F2B7A3C530}"/>
              </a:ext>
            </a:extLst>
          </p:cNvPr>
          <p:cNvSpPr/>
          <p:nvPr/>
        </p:nvSpPr>
        <p:spPr>
          <a:xfrm>
            <a:off x="3082624" y="2219173"/>
            <a:ext cx="1135919" cy="3082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E38F17F-956E-5105-CCA1-BB37C2A32CD5}"/>
              </a:ext>
            </a:extLst>
          </p:cNvPr>
          <p:cNvGrpSpPr/>
          <p:nvPr/>
        </p:nvGrpSpPr>
        <p:grpSpPr>
          <a:xfrm>
            <a:off x="6345646" y="1687930"/>
            <a:ext cx="580314" cy="1438659"/>
            <a:chOff x="5221046" y="1498861"/>
            <a:chExt cx="619570" cy="1580061"/>
          </a:xfrm>
        </p:grpSpPr>
        <p:pic>
          <p:nvPicPr>
            <p:cNvPr id="109" name="Picture 6" descr="Checkered flag clipart">
              <a:extLst>
                <a:ext uri="{FF2B5EF4-FFF2-40B4-BE49-F238E27FC236}">
                  <a16:creationId xmlns:a16="http://schemas.microsoft.com/office/drawing/2014/main" id="{CDD45FF1-CC2E-8831-FB4C-538847D11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16877">
              <a:off x="5221046" y="1498861"/>
              <a:ext cx="619570" cy="101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91F7B8B-8E94-A79D-ED8B-CB6DC0CE8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290" y="2061210"/>
              <a:ext cx="0" cy="10177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26B6BFB-7A63-B0B0-8142-FB62EDA622CD}"/>
              </a:ext>
            </a:extLst>
          </p:cNvPr>
          <p:cNvSpPr/>
          <p:nvPr/>
        </p:nvSpPr>
        <p:spPr>
          <a:xfrm>
            <a:off x="7468536" y="2834302"/>
            <a:ext cx="1568784" cy="287537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8179F8-CEBE-2D4B-E115-AFD220850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44963"/>
              </p:ext>
            </p:extLst>
          </p:nvPr>
        </p:nvGraphicFramePr>
        <p:xfrm>
          <a:off x="845124" y="3434258"/>
          <a:ext cx="7696204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51">
                  <a:extLst>
                    <a:ext uri="{9D8B030D-6E8A-4147-A177-3AD203B41FA5}">
                      <a16:colId xmlns:a16="http://schemas.microsoft.com/office/drawing/2014/main" val="3664530596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1348010219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1013780196"/>
                    </a:ext>
                  </a:extLst>
                </a:gridCol>
                <a:gridCol w="1924051">
                  <a:extLst>
                    <a:ext uri="{9D8B030D-6E8A-4147-A177-3AD203B41FA5}">
                      <a16:colId xmlns:a16="http://schemas.microsoft.com/office/drawing/2014/main" val="452077417"/>
                    </a:ext>
                  </a:extLst>
                </a:gridCol>
              </a:tblGrid>
              <a:tr h="208311">
                <a:tc>
                  <a:txBody>
                    <a:bodyPr/>
                    <a:lstStyle/>
                    <a:p>
                      <a:r>
                        <a:rPr lang="en-US" dirty="0"/>
                        <a:t>Duration (s)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Metal type 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Metal type 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Metal type 3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876303"/>
                  </a:ext>
                </a:extLst>
              </a:tr>
              <a:tr h="208311">
                <a:tc>
                  <a:txBody>
                    <a:bodyPr/>
                    <a:lstStyle/>
                    <a:p>
                      <a:r>
                        <a:rPr lang="en-US" sz="1200" dirty="0"/>
                        <a:t>Machine A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2798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2798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2746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659318"/>
                  </a:ext>
                </a:extLst>
              </a:tr>
              <a:tr h="208311">
                <a:tc>
                  <a:txBody>
                    <a:bodyPr/>
                    <a:lstStyle/>
                    <a:p>
                      <a:r>
                        <a:rPr lang="en-US" sz="1200" dirty="0"/>
                        <a:t>Machine B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2569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2569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2521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276506"/>
                  </a:ext>
                </a:extLst>
              </a:tr>
              <a:tr h="208311">
                <a:tc>
                  <a:txBody>
                    <a:bodyPr/>
                    <a:lstStyle/>
                    <a:p>
                      <a:r>
                        <a:rPr lang="en-US" sz="1200" dirty="0"/>
                        <a:t>Machine 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2957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2893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2839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740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714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371480"/>
            <a:ext cx="7556500" cy="315889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45609" y="790007"/>
            <a:ext cx="8182926" cy="2848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7" name="Picture 6" descr="A blue and green bars&#10;&#10;Description automatically generated">
            <a:extLst>
              <a:ext uri="{FF2B5EF4-FFF2-40B4-BE49-F238E27FC236}">
                <a16:creationId xmlns:a16="http://schemas.microsoft.com/office/drawing/2014/main" id="{14787896-CD1F-B001-A338-44C8BBBDE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3" r="11698"/>
          <a:stretch/>
        </p:blipFill>
        <p:spPr>
          <a:xfrm>
            <a:off x="914080" y="1826414"/>
            <a:ext cx="6363020" cy="3158893"/>
          </a:xfrm>
          <a:prstGeom prst="rect">
            <a:avLst/>
          </a:prstGeom>
        </p:spPr>
      </p:pic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dirty="0">
                <a:sym typeface="Wingdings" panose="05000000000000000000" pitchFamily="2" charset="2"/>
              </a:rPr>
              <a:t>Orders of the same metal type </a:t>
            </a:r>
            <a:r>
              <a:rPr lang="en-GB" b="1" i="1" dirty="0">
                <a:sym typeface="Wingdings" panose="05000000000000000000" pitchFamily="2" charset="2"/>
              </a:rPr>
              <a:t>grouped</a:t>
            </a:r>
            <a:r>
              <a:rPr lang="en-GB" dirty="0">
                <a:sym typeface="Wingdings" panose="05000000000000000000" pitchFamily="2" charset="2"/>
              </a:rPr>
              <a:t>,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But plenty of switching metals, so </a:t>
            </a:r>
            <a:r>
              <a:rPr lang="en-GB" b="1" dirty="0">
                <a:sym typeface="Wingdings" panose="05000000000000000000" pitchFamily="2" charset="2"/>
              </a:rPr>
              <a:t>plenty of setup time</a:t>
            </a:r>
          </a:p>
        </p:txBody>
      </p:sp>
      <p:pic>
        <p:nvPicPr>
          <p:cNvPr id="14" name="Picture 13" descr="A close-up of a barcode&#10;&#10;Description automatically generated">
            <a:extLst>
              <a:ext uri="{FF2B5EF4-FFF2-40B4-BE49-F238E27FC236}">
                <a16:creationId xmlns:a16="http://schemas.microsoft.com/office/drawing/2014/main" id="{3A9BF55C-C803-B487-FAA3-83F17C92C3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7626" b="-1"/>
          <a:stretch/>
        </p:blipFill>
        <p:spPr>
          <a:xfrm>
            <a:off x="7277100" y="1826414"/>
            <a:ext cx="6812280" cy="31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55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371480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80537" y="869553"/>
            <a:ext cx="8182926" cy="2848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7" name="Picture 6" descr="A blue and green bars&#10;&#10;Description automatically generated">
            <a:extLst>
              <a:ext uri="{FF2B5EF4-FFF2-40B4-BE49-F238E27FC236}">
                <a16:creationId xmlns:a16="http://schemas.microsoft.com/office/drawing/2014/main" id="{14787896-CD1F-B001-A338-44C8BBBDE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3" r="11698"/>
          <a:stretch/>
        </p:blipFill>
        <p:spPr>
          <a:xfrm>
            <a:off x="-4092260" y="1830130"/>
            <a:ext cx="6363020" cy="3158893"/>
          </a:xfrm>
          <a:prstGeom prst="rect">
            <a:avLst/>
          </a:prstGeom>
        </p:spPr>
      </p:pic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dirty="0">
                <a:sym typeface="Wingdings" panose="05000000000000000000" pitchFamily="2" charset="2"/>
              </a:rPr>
              <a:t>A lot of </a:t>
            </a:r>
            <a:r>
              <a:rPr lang="en-GB" b="1" dirty="0">
                <a:sym typeface="Wingdings" panose="05000000000000000000" pitchFamily="2" charset="2"/>
              </a:rPr>
              <a:t>lateness</a:t>
            </a:r>
          </a:p>
          <a:p>
            <a:pPr lvl="2"/>
            <a:r>
              <a:rPr lang="en-GB" b="1" dirty="0">
                <a:sym typeface="Wingdings" panose="05000000000000000000" pitchFamily="2" charset="2"/>
              </a:rPr>
              <a:t>Unavoidable</a:t>
            </a:r>
            <a:r>
              <a:rPr lang="en-GB" dirty="0">
                <a:sym typeface="Wingdings" panose="05000000000000000000" pitchFamily="2" charset="2"/>
              </a:rPr>
              <a:t>, there are too many orders before first due date</a:t>
            </a:r>
          </a:p>
        </p:txBody>
      </p:sp>
      <p:pic>
        <p:nvPicPr>
          <p:cNvPr id="14" name="Picture 13" descr="A close-up of a barcode&#10;&#10;Description automatically generated">
            <a:extLst>
              <a:ext uri="{FF2B5EF4-FFF2-40B4-BE49-F238E27FC236}">
                <a16:creationId xmlns:a16="http://schemas.microsoft.com/office/drawing/2014/main" id="{3A9BF55C-C803-B487-FAA3-83F17C92C3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7626" b="-1"/>
          <a:stretch/>
        </p:blipFill>
        <p:spPr>
          <a:xfrm>
            <a:off x="2270760" y="1830130"/>
            <a:ext cx="6812280" cy="3158893"/>
          </a:xfrm>
          <a:prstGeom prst="rect">
            <a:avLst/>
          </a:prstGeom>
        </p:spPr>
      </p:pic>
      <p:pic>
        <p:nvPicPr>
          <p:cNvPr id="4" name="Picture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31DB03B9-C606-B290-9412-352240BAB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54" y="1591107"/>
            <a:ext cx="7299941" cy="34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758824" y="-696796"/>
            <a:ext cx="7556500" cy="402927"/>
          </a:xfrm>
        </p:spPr>
        <p:txBody>
          <a:bodyPr/>
          <a:lstStyle/>
          <a:p>
            <a:r>
              <a:rPr lang="en-US" dirty="0"/>
              <a:t>We worked on…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Scheduling of metal production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AC649DF-1613-4547-A6E9-674B9A2BDCE9}"/>
              </a:ext>
            </a:extLst>
          </p:cNvPr>
          <p:cNvSpPr txBox="1">
            <a:spLocks/>
          </p:cNvSpPr>
          <p:nvPr/>
        </p:nvSpPr>
        <p:spPr>
          <a:xfrm>
            <a:off x="758823" y="-281749"/>
            <a:ext cx="7165975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buNone/>
            </a:pPr>
            <a:r>
              <a:rPr lang="en-GB" sz="2700" b="1" dirty="0">
                <a:sym typeface="Wingdings" panose="05000000000000000000" pitchFamily="2" charset="2"/>
              </a:rPr>
              <a:t>Analysing the given data set,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846F4-CAD4-1314-13EA-73B8E29A22A1}"/>
              </a:ext>
            </a:extLst>
          </p:cNvPr>
          <p:cNvSpPr/>
          <p:nvPr/>
        </p:nvSpPr>
        <p:spPr>
          <a:xfrm>
            <a:off x="4838700" y="312420"/>
            <a:ext cx="457200" cy="5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jdelijke aanduiding voor inhoud 14">
            <a:extLst>
              <a:ext uri="{FF2B5EF4-FFF2-40B4-BE49-F238E27FC236}">
                <a16:creationId xmlns:a16="http://schemas.microsoft.com/office/drawing/2014/main" id="{19F84E80-F7CF-79A6-29BF-C107395EC208}"/>
              </a:ext>
            </a:extLst>
          </p:cNvPr>
          <p:cNvSpPr txBox="1">
            <a:spLocks/>
          </p:cNvSpPr>
          <p:nvPr/>
        </p:nvSpPr>
        <p:spPr>
          <a:xfrm>
            <a:off x="758822" y="371480"/>
            <a:ext cx="7556500" cy="60846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Initial feasible solution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Producing a better schedule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Generalizing the problem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Designing and implementing a suitable algorithm 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Benchmarking the algorithm</a:t>
            </a:r>
          </a:p>
          <a:p>
            <a:pPr marL="0" lvl="2" indent="0">
              <a:buNone/>
            </a:pPr>
            <a:r>
              <a:rPr lang="en-GB" sz="2700" b="1" dirty="0">
                <a:sym typeface="Wingdings" panose="05000000000000000000" pitchFamily="2" charset="2"/>
              </a:rPr>
              <a:t>Proposing further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F6664-50C2-158E-BBE5-3D589453B7DD}"/>
              </a:ext>
            </a:extLst>
          </p:cNvPr>
          <p:cNvSpPr/>
          <p:nvPr/>
        </p:nvSpPr>
        <p:spPr>
          <a:xfrm>
            <a:off x="480537" y="869553"/>
            <a:ext cx="8182926" cy="28486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18648-B749-66E0-5F4B-24A7500B0CF2}"/>
              </a:ext>
            </a:extLst>
          </p:cNvPr>
          <p:cNvSpPr/>
          <p:nvPr/>
        </p:nvSpPr>
        <p:spPr>
          <a:xfrm>
            <a:off x="250347" y="116"/>
            <a:ext cx="8182926" cy="4029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7" name="Picture 6" descr="A blue and green bars&#10;&#10;Description automatically generated">
            <a:extLst>
              <a:ext uri="{FF2B5EF4-FFF2-40B4-BE49-F238E27FC236}">
                <a16:creationId xmlns:a16="http://schemas.microsoft.com/office/drawing/2014/main" id="{14787896-CD1F-B001-A338-44C8BBBDE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3" r="11698"/>
          <a:stretch/>
        </p:blipFill>
        <p:spPr>
          <a:xfrm>
            <a:off x="-13457240" y="1830130"/>
            <a:ext cx="6363020" cy="3158893"/>
          </a:xfrm>
          <a:prstGeom prst="rect">
            <a:avLst/>
          </a:prstGeom>
        </p:spPr>
      </p:pic>
      <p:sp>
        <p:nvSpPr>
          <p:cNvPr id="9" name="Tijdelijke aanduiding voor inhoud 14">
            <a:extLst>
              <a:ext uri="{FF2B5EF4-FFF2-40B4-BE49-F238E27FC236}">
                <a16:creationId xmlns:a16="http://schemas.microsoft.com/office/drawing/2014/main" id="{41AD620F-AC1B-7E25-1009-3DE2C213556A}"/>
              </a:ext>
            </a:extLst>
          </p:cNvPr>
          <p:cNvSpPr txBox="1">
            <a:spLocks/>
          </p:cNvSpPr>
          <p:nvPr/>
        </p:nvSpPr>
        <p:spPr>
          <a:xfrm>
            <a:off x="758822" y="925913"/>
            <a:ext cx="7165975" cy="1371599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dirty="0">
                <a:sym typeface="Wingdings" panose="05000000000000000000" pitchFamily="2" charset="2"/>
              </a:rPr>
              <a:t>Inexplicable (?) </a:t>
            </a:r>
            <a:r>
              <a:rPr lang="en-GB" b="1" dirty="0">
                <a:sym typeface="Wingdings" panose="05000000000000000000" pitchFamily="2" charset="2"/>
              </a:rPr>
              <a:t>wasted time </a:t>
            </a:r>
            <a:r>
              <a:rPr lang="en-GB" dirty="0">
                <a:sym typeface="Wingdings" panose="05000000000000000000" pitchFamily="2" charset="2"/>
              </a:rPr>
              <a:t>in the end</a:t>
            </a:r>
          </a:p>
        </p:txBody>
      </p:sp>
      <p:pic>
        <p:nvPicPr>
          <p:cNvPr id="14" name="Picture 13" descr="A close-up of a barcode&#10;&#10;Description automatically generated">
            <a:extLst>
              <a:ext uri="{FF2B5EF4-FFF2-40B4-BE49-F238E27FC236}">
                <a16:creationId xmlns:a16="http://schemas.microsoft.com/office/drawing/2014/main" id="{3A9BF55C-C803-B487-FAA3-83F17C92C3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7626" b="-1"/>
          <a:stretch/>
        </p:blipFill>
        <p:spPr>
          <a:xfrm>
            <a:off x="-7094220" y="1830130"/>
            <a:ext cx="6812280" cy="3158893"/>
          </a:xfrm>
          <a:prstGeom prst="rect">
            <a:avLst/>
          </a:prstGeom>
        </p:spPr>
      </p:pic>
      <p:pic>
        <p:nvPicPr>
          <p:cNvPr id="10" name="Picture 9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1EB8A3CD-075F-657B-0457-5606503C0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34" y="1591107"/>
            <a:ext cx="7299941" cy="34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2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400</TotalTime>
  <Words>2287</Words>
  <Application>Microsoft Office PowerPoint</Application>
  <PresentationFormat>On-screen Show (16:9)</PresentationFormat>
  <Paragraphs>427</Paragraphs>
  <Slides>35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Cambria Math</vt:lpstr>
      <vt:lpstr>Kantoorthema</vt:lpstr>
      <vt:lpstr>Scheduling of metal production</vt:lpstr>
      <vt:lpstr>Problem statement</vt:lpstr>
      <vt:lpstr>Problem statement</vt:lpstr>
      <vt:lpstr>We worked on…</vt:lpstr>
      <vt:lpstr>We worked on…</vt:lpstr>
      <vt:lpstr>We worked on…</vt:lpstr>
      <vt:lpstr>We worked on…</vt:lpstr>
      <vt:lpstr>We worked on…</vt:lpstr>
      <vt:lpstr>We worked on…</vt:lpstr>
      <vt:lpstr>We worked on…</vt:lpstr>
      <vt:lpstr>We worked on…</vt:lpstr>
      <vt:lpstr>We worked on…</vt:lpstr>
      <vt:lpstr>We worked on…</vt:lpstr>
      <vt:lpstr>We worked on…</vt:lpstr>
      <vt:lpstr>We worked on…</vt:lpstr>
      <vt:lpstr>We worked on…</vt:lpstr>
      <vt:lpstr>We worked on…</vt:lpstr>
      <vt:lpstr>We worked on…</vt:lpstr>
      <vt:lpstr>This is an example of 19,5pt text with single line spacing</vt:lpstr>
      <vt:lpstr>This is an example of 19,5pt text with single line spacing</vt:lpstr>
      <vt:lpstr>PowerPoint Presentation</vt:lpstr>
      <vt:lpstr>This is an example of 19,5pt text with single line spacing</vt:lpstr>
      <vt:lpstr>This is an example of 19,5pt text with single line spacing</vt:lpstr>
      <vt:lpstr>This is a 27pt headline with 27pt line spacing</vt:lpstr>
      <vt:lpstr>A 27pt headline on a slide with three images</vt:lpstr>
      <vt:lpstr>This is an example of a white headline on a full screen, dark image</vt:lpstr>
      <vt:lpstr>This is an example of a black headline on a full screen, light image</vt:lpstr>
      <vt:lpstr>This is an example of a black headline on a white background</vt:lpstr>
      <vt:lpstr>This is an example of a 27pt headline with a 27pt line spacing</vt:lpstr>
      <vt:lpstr>Sample slide with table and text</vt:lpstr>
      <vt:lpstr>Sample slide with table and text</vt:lpstr>
      <vt:lpstr>Example chart - Line</vt:lpstr>
      <vt:lpstr>Example chart - Pie</vt:lpstr>
      <vt:lpstr>Example chart - Column</vt:lpstr>
      <vt:lpstr>Example chart - Column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Berk, Koen van den</cp:lastModifiedBy>
  <cp:revision>5</cp:revision>
  <dcterms:created xsi:type="dcterms:W3CDTF">2019-11-27T15:26:32Z</dcterms:created>
  <dcterms:modified xsi:type="dcterms:W3CDTF">2023-11-08T14:50:43Z</dcterms:modified>
</cp:coreProperties>
</file>